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1"/>
    <p:sldMasterId id="2147483669" r:id="rId2"/>
  </p:sldMasterIdLst>
  <p:notesMasterIdLst>
    <p:notesMasterId r:id="rId50"/>
  </p:notesMasterIdLst>
  <p:sldIdLst>
    <p:sldId id="256" r:id="rId3"/>
    <p:sldId id="358" r:id="rId4"/>
    <p:sldId id="257" r:id="rId5"/>
    <p:sldId id="258" r:id="rId6"/>
    <p:sldId id="291" r:id="rId7"/>
    <p:sldId id="318" r:id="rId8"/>
    <p:sldId id="319" r:id="rId9"/>
    <p:sldId id="317" r:id="rId10"/>
    <p:sldId id="320" r:id="rId11"/>
    <p:sldId id="336" r:id="rId12"/>
    <p:sldId id="321" r:id="rId13"/>
    <p:sldId id="322" r:id="rId14"/>
    <p:sldId id="323" r:id="rId15"/>
    <p:sldId id="324" r:id="rId16"/>
    <p:sldId id="325" r:id="rId17"/>
    <p:sldId id="326" r:id="rId18"/>
    <p:sldId id="328" r:id="rId19"/>
    <p:sldId id="327" r:id="rId20"/>
    <p:sldId id="329" r:id="rId21"/>
    <p:sldId id="330" r:id="rId22"/>
    <p:sldId id="331" r:id="rId23"/>
    <p:sldId id="333" r:id="rId24"/>
    <p:sldId id="334" r:id="rId25"/>
    <p:sldId id="332" r:id="rId26"/>
    <p:sldId id="335" r:id="rId27"/>
    <p:sldId id="337" r:id="rId28"/>
    <p:sldId id="338" r:id="rId29"/>
    <p:sldId id="339" r:id="rId30"/>
    <p:sldId id="341" r:id="rId31"/>
    <p:sldId id="342" r:id="rId32"/>
    <p:sldId id="340" r:id="rId33"/>
    <p:sldId id="343" r:id="rId34"/>
    <p:sldId id="346" r:id="rId35"/>
    <p:sldId id="347" r:id="rId36"/>
    <p:sldId id="349" r:id="rId37"/>
    <p:sldId id="348" r:id="rId38"/>
    <p:sldId id="350" r:id="rId39"/>
    <p:sldId id="351" r:id="rId40"/>
    <p:sldId id="352" r:id="rId41"/>
    <p:sldId id="353" r:id="rId42"/>
    <p:sldId id="354" r:id="rId43"/>
    <p:sldId id="355" r:id="rId44"/>
    <p:sldId id="356" r:id="rId45"/>
    <p:sldId id="357" r:id="rId46"/>
    <p:sldId id="360" r:id="rId47"/>
    <p:sldId id="290" r:id="rId48"/>
    <p:sldId id="280" r:id="rId4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3F3F"/>
    <a:srgbClr val="F33B48"/>
    <a:srgbClr val="51BA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36" autoAdjust="0"/>
    <p:restoredTop sz="96072"/>
  </p:normalViewPr>
  <p:slideViewPr>
    <p:cSldViewPr snapToGrid="0" showGuides="1">
      <p:cViewPr varScale="1">
        <p:scale>
          <a:sx n="146" d="100"/>
          <a:sy n="146" d="100"/>
        </p:scale>
        <p:origin x="208" y="176"/>
      </p:cViewPr>
      <p:guideLst>
        <p:guide orient="horz" pos="2160"/>
        <p:guide pos="3840"/>
      </p:guideLst>
    </p:cSldViewPr>
  </p:slideViewPr>
  <p:outlineViewPr>
    <p:cViewPr>
      <p:scale>
        <a:sx n="33" d="100"/>
        <a:sy n="33" d="100"/>
      </p:scale>
      <p:origin x="0" y="-4032"/>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50295A-D548-463D-A0FB-7869A4CA0027}" type="datetimeFigureOut">
              <a:rPr lang="zh-CN" altLang="en-US" smtClean="0"/>
              <a:t>2020/5/15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9F0AFC-48CF-49C0-954B-6A141C32AE05}" type="slidenum">
              <a:rPr lang="zh-CN" altLang="en-US" smtClean="0"/>
              <a:t>‹#›</a:t>
            </a:fld>
            <a:endParaRPr lang="zh-CN" altLang="en-US"/>
          </a:p>
        </p:txBody>
      </p:sp>
    </p:spTree>
    <p:extLst>
      <p:ext uri="{BB962C8B-B14F-4D97-AF65-F5344CB8AC3E}">
        <p14:creationId xmlns:p14="http://schemas.microsoft.com/office/powerpoint/2010/main" val="26034020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5A9F0AFC-48CF-49C0-954B-6A141C32AE05}" type="slidenum">
              <a:rPr lang="zh-CN" altLang="en-US" smtClean="0"/>
              <a:t>31</a:t>
            </a:fld>
            <a:endParaRPr lang="zh-CN" altLang="en-US"/>
          </a:p>
        </p:txBody>
      </p:sp>
    </p:spTree>
    <p:extLst>
      <p:ext uri="{BB962C8B-B14F-4D97-AF65-F5344CB8AC3E}">
        <p14:creationId xmlns:p14="http://schemas.microsoft.com/office/powerpoint/2010/main" val="909541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2376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142B6578-AAF6-4D63-A545-F6C311EB50A4}" type="datetimeFigureOut">
              <a:rPr lang="zh-CN" altLang="en-US" smtClean="0"/>
              <a:t>2020/5/15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32CCA8F1-65B7-4168-9E5A-D348FEC2CD71}" type="slidenum">
              <a:rPr lang="zh-CN" altLang="en-US" smtClean="0"/>
              <a:t>‹#›</a:t>
            </a:fld>
            <a:endParaRPr lang="zh-CN" altLang="en-US"/>
          </a:p>
        </p:txBody>
      </p:sp>
    </p:spTree>
    <p:extLst>
      <p:ext uri="{BB962C8B-B14F-4D97-AF65-F5344CB8AC3E}">
        <p14:creationId xmlns:p14="http://schemas.microsoft.com/office/powerpoint/2010/main" val="1860921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13" name="Rounded Rectangle 12"/>
          <p:cNvSpPr/>
          <p:nvPr userDrawn="1"/>
        </p:nvSpPr>
        <p:spPr>
          <a:xfrm>
            <a:off x="0" y="463101"/>
            <a:ext cx="142875" cy="416822"/>
          </a:xfrm>
          <a:prstGeom prst="roundRect">
            <a:avLst>
              <a:gd name="adj" fmla="val 0"/>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solidFill>
            </a:endParaRPr>
          </a:p>
        </p:txBody>
      </p:sp>
      <p:sp>
        <p:nvSpPr>
          <p:cNvPr id="7" name="Text Placeholder 10"/>
          <p:cNvSpPr>
            <a:spLocks noGrp="1"/>
          </p:cNvSpPr>
          <p:nvPr>
            <p:ph type="body" sz="quarter" idx="13"/>
          </p:nvPr>
        </p:nvSpPr>
        <p:spPr>
          <a:xfrm>
            <a:off x="252193" y="463101"/>
            <a:ext cx="3817473" cy="416822"/>
          </a:xfrm>
          <a:prstGeom prst="rect">
            <a:avLst/>
          </a:prstGeom>
        </p:spPr>
        <p:txBody>
          <a:bodyPr lIns="0" tIns="0" rIns="0" bIns="0" anchor="ctr" anchorCtr="0">
            <a:noAutofit/>
          </a:bodyPr>
          <a:lstStyle>
            <a:lvl1pPr marL="0" indent="0">
              <a:buNone/>
              <a:defRPr sz="20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lvl="0"/>
            <a:endParaRPr lang="id-ID" dirty="0"/>
          </a:p>
        </p:txBody>
      </p:sp>
      <p:sp>
        <p:nvSpPr>
          <p:cNvPr id="10" name="Rounded Rectangle 9"/>
          <p:cNvSpPr/>
          <p:nvPr userDrawn="1"/>
        </p:nvSpPr>
        <p:spPr>
          <a:xfrm>
            <a:off x="11471564" y="372774"/>
            <a:ext cx="431078" cy="298739"/>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lumMod val="50000"/>
                </a:prstClr>
              </a:solidFill>
            </a:endParaRPr>
          </a:p>
        </p:txBody>
      </p:sp>
      <p:sp>
        <p:nvSpPr>
          <p:cNvPr id="15" name="Slide Number Placeholder 5"/>
          <p:cNvSpPr>
            <a:spLocks noGrp="1"/>
          </p:cNvSpPr>
          <p:nvPr>
            <p:ph type="sldNum" sz="quarter" idx="12"/>
          </p:nvPr>
        </p:nvSpPr>
        <p:spPr>
          <a:xfrm>
            <a:off x="11471564" y="327460"/>
            <a:ext cx="431078" cy="389083"/>
          </a:xfrm>
          <a:prstGeom prst="rect">
            <a:avLst/>
          </a:prstGeom>
        </p:spPr>
        <p:txBody>
          <a:bodyPr lIns="0" tIns="0" rIns="0" bIns="0"/>
          <a:lstStyle>
            <a:lvl1pPr algn="ctr">
              <a:defRPr sz="1000">
                <a:solidFill>
                  <a:schemeClr val="bg1">
                    <a:lumMod val="50000"/>
                  </a:schemeClr>
                </a:solidFill>
                <a:latin typeface="Lato" panose="020F0502020204030203" pitchFamily="34" charset="0"/>
              </a:defRPr>
            </a:lvl1pPr>
          </a:lstStyle>
          <a:p>
            <a:pPr>
              <a:defRPr/>
            </a:pPr>
            <a:fld id="{FCEE2C88-6C8F-484D-AF69-578F576B1F44}" type="slidenum">
              <a:rPr lang="en-US" smtClean="0">
                <a:solidFill>
                  <a:prstClr val="white">
                    <a:lumMod val="50000"/>
                  </a:prstClr>
                </a:solidFill>
              </a:rPr>
              <a:pPr>
                <a:defRPr/>
              </a:pPr>
              <a:t>‹#›</a:t>
            </a:fld>
            <a:endParaRPr lang="en-US" dirty="0">
              <a:solidFill>
                <a:prstClr val="white">
                  <a:lumMod val="50000"/>
                </a:prstClr>
              </a:solidFill>
            </a:endParaRPr>
          </a:p>
        </p:txBody>
      </p:sp>
    </p:spTree>
    <p:extLst>
      <p:ext uri="{BB962C8B-B14F-4D97-AF65-F5344CB8AC3E}">
        <p14:creationId xmlns:p14="http://schemas.microsoft.com/office/powerpoint/2010/main" val="1522329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13" name="Rounded Rectangle 12"/>
          <p:cNvSpPr/>
          <p:nvPr userDrawn="1"/>
        </p:nvSpPr>
        <p:spPr>
          <a:xfrm>
            <a:off x="0" y="463101"/>
            <a:ext cx="142875" cy="416822"/>
          </a:xfrm>
          <a:prstGeom prst="roundRect">
            <a:avLst>
              <a:gd name="adj" fmla="val 0"/>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solidFill>
            </a:endParaRPr>
          </a:p>
        </p:txBody>
      </p:sp>
      <p:sp>
        <p:nvSpPr>
          <p:cNvPr id="7" name="Text Placeholder 10"/>
          <p:cNvSpPr>
            <a:spLocks noGrp="1"/>
          </p:cNvSpPr>
          <p:nvPr>
            <p:ph type="body" sz="quarter" idx="13"/>
          </p:nvPr>
        </p:nvSpPr>
        <p:spPr>
          <a:xfrm>
            <a:off x="252193" y="463101"/>
            <a:ext cx="3817473" cy="416822"/>
          </a:xfrm>
        </p:spPr>
        <p:txBody>
          <a:bodyPr lIns="0" tIns="0" rIns="0" bIns="0" anchor="ctr" anchorCtr="0">
            <a:noAutofit/>
          </a:bodyPr>
          <a:lstStyle>
            <a:lvl1pPr marL="0" indent="0">
              <a:buNone/>
              <a:defRPr sz="20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lvl="0"/>
            <a:endParaRPr lang="id-ID" dirty="0"/>
          </a:p>
        </p:txBody>
      </p:sp>
      <p:sp>
        <p:nvSpPr>
          <p:cNvPr id="10" name="Rounded Rectangle 9"/>
          <p:cNvSpPr/>
          <p:nvPr userDrawn="1"/>
        </p:nvSpPr>
        <p:spPr>
          <a:xfrm>
            <a:off x="11471564" y="372774"/>
            <a:ext cx="431078" cy="298739"/>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lumMod val="50000"/>
                </a:prstClr>
              </a:solidFill>
            </a:endParaRPr>
          </a:p>
        </p:txBody>
      </p:sp>
      <p:sp>
        <p:nvSpPr>
          <p:cNvPr id="15" name="Slide Number Placeholder 5"/>
          <p:cNvSpPr>
            <a:spLocks noGrp="1"/>
          </p:cNvSpPr>
          <p:nvPr>
            <p:ph type="sldNum" sz="quarter" idx="12"/>
          </p:nvPr>
        </p:nvSpPr>
        <p:spPr>
          <a:xfrm>
            <a:off x="11471564" y="327460"/>
            <a:ext cx="431078" cy="389083"/>
          </a:xfrm>
        </p:spPr>
        <p:txBody>
          <a:bodyPr lIns="0" tIns="0" rIns="0" bIns="0"/>
          <a:lstStyle>
            <a:lvl1pPr algn="ctr">
              <a:defRPr sz="1000">
                <a:solidFill>
                  <a:schemeClr val="bg1">
                    <a:lumMod val="50000"/>
                  </a:schemeClr>
                </a:solidFill>
                <a:latin typeface="Lato" panose="020F0502020204030203" pitchFamily="34" charset="0"/>
              </a:defRPr>
            </a:lvl1pPr>
          </a:lstStyle>
          <a:p>
            <a:pPr>
              <a:defRPr/>
            </a:pPr>
            <a:fld id="{FCEE2C88-6C8F-484D-AF69-578F576B1F44}" type="slidenum">
              <a:rPr lang="en-US" smtClean="0">
                <a:solidFill>
                  <a:prstClr val="white">
                    <a:lumMod val="50000"/>
                  </a:prstClr>
                </a:solidFill>
              </a:rPr>
              <a:pPr>
                <a:defRPr/>
              </a:pPr>
              <a:t>‹#›</a:t>
            </a:fld>
            <a:endParaRPr lang="en-US" dirty="0">
              <a:solidFill>
                <a:prstClr val="white">
                  <a:lumMod val="50000"/>
                </a:prstClr>
              </a:solidFill>
            </a:endParaRPr>
          </a:p>
        </p:txBody>
      </p:sp>
    </p:spTree>
    <p:extLst>
      <p:ext uri="{BB962C8B-B14F-4D97-AF65-F5344CB8AC3E}">
        <p14:creationId xmlns:p14="http://schemas.microsoft.com/office/powerpoint/2010/main" val="4293426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10" name="Rounded Rectangle 9"/>
          <p:cNvSpPr/>
          <p:nvPr userDrawn="1"/>
        </p:nvSpPr>
        <p:spPr>
          <a:xfrm>
            <a:off x="11471564" y="372774"/>
            <a:ext cx="431078" cy="298739"/>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id-ID">
              <a:solidFill>
                <a:prstClr val="white">
                  <a:lumMod val="50000"/>
                </a:prstClr>
              </a:solidFill>
            </a:endParaRPr>
          </a:p>
        </p:txBody>
      </p:sp>
      <p:sp>
        <p:nvSpPr>
          <p:cNvPr id="15" name="Slide Number Placeholder 5"/>
          <p:cNvSpPr>
            <a:spLocks noGrp="1"/>
          </p:cNvSpPr>
          <p:nvPr>
            <p:ph type="sldNum" sz="quarter" idx="12"/>
          </p:nvPr>
        </p:nvSpPr>
        <p:spPr>
          <a:xfrm>
            <a:off x="11471564" y="327460"/>
            <a:ext cx="431078" cy="389083"/>
          </a:xfrm>
        </p:spPr>
        <p:txBody>
          <a:bodyPr lIns="0" tIns="0" rIns="0" bIns="0"/>
          <a:lstStyle>
            <a:lvl1pPr algn="ctr">
              <a:defRPr sz="1000">
                <a:solidFill>
                  <a:schemeClr val="bg1">
                    <a:lumMod val="50000"/>
                  </a:schemeClr>
                </a:solidFill>
                <a:latin typeface="Lato" panose="020F0502020204030203" pitchFamily="34" charset="0"/>
              </a:defRPr>
            </a:lvl1pPr>
          </a:lstStyle>
          <a:p>
            <a:pPr>
              <a:defRPr/>
            </a:pPr>
            <a:fld id="{FCEE2C88-6C8F-484D-AF69-578F576B1F44}" type="slidenum">
              <a:rPr lang="en-US" smtClean="0">
                <a:solidFill>
                  <a:prstClr val="white">
                    <a:lumMod val="50000"/>
                  </a:prstClr>
                </a:solidFill>
              </a:rPr>
              <a:pPr>
                <a:defRPr/>
              </a:pPr>
              <a:t>‹#›</a:t>
            </a:fld>
            <a:endParaRPr lang="en-US" dirty="0">
              <a:solidFill>
                <a:prstClr val="white">
                  <a:lumMod val="50000"/>
                </a:prstClr>
              </a:solidFill>
            </a:endParaRPr>
          </a:p>
        </p:txBody>
      </p:sp>
    </p:spTree>
    <p:extLst>
      <p:ext uri="{BB962C8B-B14F-4D97-AF65-F5344CB8AC3E}">
        <p14:creationId xmlns:p14="http://schemas.microsoft.com/office/powerpoint/2010/main" val="815463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303616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1.jpe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8945731"/>
      </p:ext>
    </p:extLst>
  </p:cSld>
  <p:clrMap bg1="lt1" tx1="dk1" bg2="lt2" tx2="dk2" accent1="accent1" accent2="accent2" accent3="accent3" accent4="accent4" accent5="accent5" accent6="accent6" hlink="hlink" folHlink="folHlink"/>
  <p:sldLayoutIdLst>
    <p:sldLayoutId id="2147483668" r:id="rId1"/>
    <p:sldLayoutId id="2147483673" r:id="rId2"/>
    <p:sldLayoutId id="2147483686" r:id="rId3"/>
  </p:sldLayoutIdLst>
  <p:hf hdr="0" ftr="0" dt="0"/>
  <p:txStyles>
    <p:titleStyle>
      <a:lvl1pPr algn="l" defTabSz="914400" rtl="0" eaLnBrk="1" latinLnBrk="0" hangingPunct="1">
        <a:lnSpc>
          <a:spcPct val="90000"/>
        </a:lnSpc>
        <a:spcBef>
          <a:spcPct val="0"/>
        </a:spcBef>
        <a:buNone/>
        <a:defRPr lang="en-US" sz="3000" kern="1200">
          <a:solidFill>
            <a:schemeClr val="tx1"/>
          </a:solidFill>
          <a:latin typeface="Lato" panose="020F050202020403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Raleway" panose="020B0003030101060003" pitchFamily="34" charset="0"/>
              </a:defRPr>
            </a:lvl1pPr>
          </a:lstStyle>
          <a:p>
            <a:pPr>
              <a:defRPr/>
            </a:pPr>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Raleway" panose="020B0003030101060003" pitchFamily="34" charset="0"/>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Raleway" panose="020B0003030101060003" pitchFamily="34" charset="0"/>
              </a:defRPr>
            </a:lvl1pPr>
          </a:lstStyle>
          <a:p>
            <a:pPr>
              <a:defRPr/>
            </a:pPr>
            <a:fld id="{FCEE2C88-6C8F-484D-AF69-578F576B1F44}"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222511787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Lst>
  <p:hf hdr="0" ftr="0" dt="0"/>
  <p:txStyles>
    <p:titleStyle>
      <a:lvl1pPr algn="l" defTabSz="914400" rtl="0" eaLnBrk="1" latinLnBrk="0" hangingPunct="1">
        <a:lnSpc>
          <a:spcPct val="90000"/>
        </a:lnSpc>
        <a:spcBef>
          <a:spcPct val="0"/>
        </a:spcBef>
        <a:buNone/>
        <a:defRPr lang="en-US" sz="3000" kern="1200">
          <a:solidFill>
            <a:schemeClr val="tx1"/>
          </a:solidFill>
          <a:latin typeface="Lato" panose="020F050202020403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zh.wikipedia.org/wiki/%E4%BA%BA%E5%B7%A5%E6%99%BA%E6%85%A7" TargetMode="External"/><Relationship Id="rId2" Type="http://schemas.openxmlformats.org/officeDocument/2006/relationships/hyperlink" Target="https://zh.wikipedia.org/wiki/%E7%BC%A9%E5%86%99" TargetMode="External"/><Relationship Id="rId1" Type="http://schemas.openxmlformats.org/officeDocument/2006/relationships/slideLayout" Target="../slideLayouts/slideLayout3.xml"/><Relationship Id="rId5" Type="http://schemas.openxmlformats.org/officeDocument/2006/relationships/hyperlink" Target="https://zh.wikipedia.org/wiki/%E8%87%AA%E7%84%B6%E8%AA%9E%E8%A8%80" TargetMode="External"/><Relationship Id="rId4" Type="http://schemas.openxmlformats.org/officeDocument/2006/relationships/hyperlink" Target="https://zh.wikipedia.org/wiki/%E8%AA%9E%E8%A8%80%E5%AD%B8"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1959688" y="-511830"/>
            <a:ext cx="8511676" cy="791552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6" name="文本框 8"/>
          <p:cNvSpPr txBox="1"/>
          <p:nvPr/>
        </p:nvSpPr>
        <p:spPr>
          <a:xfrm>
            <a:off x="2322182" y="2936431"/>
            <a:ext cx="7786687" cy="92333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defRPr/>
            </a:pPr>
            <a:r>
              <a:rPr kumimoji="1" lang="en-US" altLang="zh-CN" sz="5400" b="1" dirty="0">
                <a:solidFill>
                  <a:schemeClr val="tx1">
                    <a:lumMod val="75000"/>
                    <a:lumOff val="25000"/>
                  </a:schemeClr>
                </a:solidFill>
                <a:cs typeface="+mn-ea"/>
                <a:sym typeface="+mn-lt"/>
              </a:rPr>
              <a:t>NLP</a:t>
            </a:r>
            <a:r>
              <a:rPr kumimoji="1" lang="zh-CN" altLang="en-US" sz="5400" b="1" dirty="0">
                <a:solidFill>
                  <a:schemeClr val="tx1">
                    <a:lumMod val="75000"/>
                    <a:lumOff val="25000"/>
                  </a:schemeClr>
                </a:solidFill>
                <a:cs typeface="+mn-ea"/>
                <a:sym typeface="+mn-lt"/>
              </a:rPr>
              <a:t>入门介绍</a:t>
            </a:r>
          </a:p>
        </p:txBody>
      </p:sp>
      <p:sp>
        <p:nvSpPr>
          <p:cNvPr id="7" name="文本框 3"/>
          <p:cNvSpPr txBox="1"/>
          <p:nvPr/>
        </p:nvSpPr>
        <p:spPr>
          <a:xfrm>
            <a:off x="3227070" y="4012218"/>
            <a:ext cx="5737860" cy="175432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dirty="0">
              <a:solidFill>
                <a:schemeClr val="tx1">
                  <a:lumMod val="50000"/>
                  <a:lumOff val="50000"/>
                </a:schemeClr>
              </a:solidFill>
              <a:cs typeface="+mn-ea"/>
              <a:sym typeface="+mn-lt"/>
            </a:endParaRPr>
          </a:p>
          <a:p>
            <a:pPr algn="ctr">
              <a:defRPr/>
            </a:pPr>
            <a:r>
              <a:rPr lang="en-US" altLang="zh-CN" dirty="0" err="1">
                <a:solidFill>
                  <a:schemeClr val="tx1">
                    <a:lumMod val="50000"/>
                    <a:lumOff val="50000"/>
                  </a:schemeClr>
                </a:solidFill>
                <a:cs typeface="+mn-ea"/>
                <a:sym typeface="+mn-lt"/>
              </a:rPr>
              <a:t>Woobo</a:t>
            </a:r>
            <a:r>
              <a:rPr lang="zh-CN" altLang="en-US" dirty="0">
                <a:solidFill>
                  <a:schemeClr val="tx1">
                    <a:lumMod val="50000"/>
                    <a:lumOff val="50000"/>
                  </a:schemeClr>
                </a:solidFill>
                <a:cs typeface="+mn-ea"/>
                <a:sym typeface="+mn-lt"/>
              </a:rPr>
              <a:t>技术负责人</a:t>
            </a:r>
            <a:endParaRPr lang="en-US" altLang="zh-CN" dirty="0">
              <a:solidFill>
                <a:schemeClr val="tx1">
                  <a:lumMod val="50000"/>
                  <a:lumOff val="50000"/>
                </a:schemeClr>
              </a:solidFill>
              <a:cs typeface="+mn-ea"/>
              <a:sym typeface="+mn-lt"/>
            </a:endParaRPr>
          </a:p>
          <a:p>
            <a:pPr algn="ctr">
              <a:defRPr/>
            </a:pPr>
            <a:r>
              <a:rPr lang="zh-CN" altLang="en-US" dirty="0">
                <a:solidFill>
                  <a:schemeClr val="tx1">
                    <a:lumMod val="50000"/>
                    <a:lumOff val="50000"/>
                  </a:schemeClr>
                </a:solidFill>
                <a:cs typeface="+mn-ea"/>
                <a:sym typeface="+mn-lt"/>
              </a:rPr>
              <a:t>管恺森</a:t>
            </a:r>
            <a:endParaRPr lang="en-US" altLang="zh-CN" dirty="0">
              <a:solidFill>
                <a:schemeClr val="tx1">
                  <a:lumMod val="50000"/>
                  <a:lumOff val="50000"/>
                </a:schemeClr>
              </a:solidFill>
              <a:cs typeface="+mn-ea"/>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dirty="0">
              <a:solidFill>
                <a:schemeClr val="tx1">
                  <a:lumMod val="50000"/>
                  <a:lumOff val="50000"/>
                </a:schemeClr>
              </a:solidFill>
              <a:cs typeface="+mn-ea"/>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solidFill>
                  <a:schemeClr val="tx1">
                    <a:lumMod val="50000"/>
                    <a:lumOff val="50000"/>
                  </a:schemeClr>
                </a:solidFill>
                <a:cs typeface="+mn-ea"/>
                <a:sym typeface="+mn-lt"/>
              </a:rPr>
              <a:t>手机</a:t>
            </a:r>
            <a:r>
              <a:rPr lang="en-US" altLang="zh-CN" dirty="0">
                <a:solidFill>
                  <a:schemeClr val="tx1">
                    <a:lumMod val="50000"/>
                    <a:lumOff val="50000"/>
                  </a:schemeClr>
                </a:solidFill>
                <a:cs typeface="+mn-ea"/>
                <a:sym typeface="+mn-lt"/>
              </a:rPr>
              <a:t>/</a:t>
            </a:r>
            <a:r>
              <a:rPr lang="zh-CN" altLang="en-US" dirty="0">
                <a:solidFill>
                  <a:schemeClr val="tx1">
                    <a:lumMod val="50000"/>
                    <a:lumOff val="50000"/>
                  </a:schemeClr>
                </a:solidFill>
                <a:cs typeface="+mn-ea"/>
                <a:sym typeface="+mn-lt"/>
              </a:rPr>
              <a:t>微信：</a:t>
            </a:r>
            <a:r>
              <a:rPr lang="en-US" altLang="zh-CN" dirty="0">
                <a:solidFill>
                  <a:schemeClr val="tx1">
                    <a:lumMod val="50000"/>
                    <a:lumOff val="50000"/>
                  </a:schemeClr>
                </a:solidFill>
                <a:cs typeface="+mn-ea"/>
                <a:sym typeface="+mn-lt"/>
              </a:rPr>
              <a:t>15210560454</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dirty="0">
              <a:solidFill>
                <a:schemeClr val="tx1">
                  <a:lumMod val="50000"/>
                  <a:lumOff val="50000"/>
                </a:schemeClr>
              </a:solidFill>
              <a:cs typeface="+mn-ea"/>
              <a:sym typeface="+mn-lt"/>
            </a:endParaRPr>
          </a:p>
        </p:txBody>
      </p:sp>
      <p:sp>
        <p:nvSpPr>
          <p:cNvPr id="8" name="椭圆 7"/>
          <p:cNvSpPr/>
          <p:nvPr/>
        </p:nvSpPr>
        <p:spPr>
          <a:xfrm>
            <a:off x="1588485" y="-1160759"/>
            <a:ext cx="9254082" cy="9213378"/>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9" name="组合 8"/>
          <p:cNvGrpSpPr/>
          <p:nvPr/>
        </p:nvGrpSpPr>
        <p:grpSpPr>
          <a:xfrm>
            <a:off x="2063111" y="930360"/>
            <a:ext cx="8065769" cy="5446338"/>
            <a:chOff x="2063111" y="930360"/>
            <a:chExt cx="8065769" cy="5446338"/>
          </a:xfrm>
        </p:grpSpPr>
        <p:sp>
          <p:nvSpPr>
            <p:cNvPr id="10" name="椭圆 9"/>
            <p:cNvSpPr/>
            <p:nvPr/>
          </p:nvSpPr>
          <p:spPr>
            <a:xfrm>
              <a:off x="2063111" y="930360"/>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1" name="椭圆 10"/>
            <p:cNvSpPr/>
            <p:nvPr/>
          </p:nvSpPr>
          <p:spPr>
            <a:xfrm>
              <a:off x="9787942" y="6035760"/>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
        <p:nvSpPr>
          <p:cNvPr id="12" name="自由: 形状 34"/>
          <p:cNvSpPr/>
          <p:nvPr/>
        </p:nvSpPr>
        <p:spPr>
          <a:xfrm rot="2700000">
            <a:off x="6145376" y="5876946"/>
            <a:ext cx="140300" cy="140300"/>
          </a:xfrm>
          <a:custGeom>
            <a:avLst/>
            <a:gdLst>
              <a:gd name="connsiteX0" fmla="*/ 75778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749181 h 914400"/>
              <a:gd name="connsiteX5" fmla="*/ 757780 w 914400"/>
              <a:gd name="connsiteY5" fmla="*/ 749181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 h="914400">
                <a:moveTo>
                  <a:pt x="757780" y="0"/>
                </a:moveTo>
                <a:lnTo>
                  <a:pt x="914400" y="0"/>
                </a:lnTo>
                <a:lnTo>
                  <a:pt x="914400" y="914400"/>
                </a:lnTo>
                <a:lnTo>
                  <a:pt x="0" y="914400"/>
                </a:lnTo>
                <a:lnTo>
                  <a:pt x="0" y="749181"/>
                </a:lnTo>
                <a:lnTo>
                  <a:pt x="757780" y="74918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pic>
        <p:nvPicPr>
          <p:cNvPr id="3" name="图片 2">
            <a:extLst>
              <a:ext uri="{FF2B5EF4-FFF2-40B4-BE49-F238E27FC236}">
                <a16:creationId xmlns:a16="http://schemas.microsoft.com/office/drawing/2014/main" id="{FCB364C5-D6CF-9B43-A96A-21E89AD15E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2971" y="1126274"/>
            <a:ext cx="1083749" cy="957907"/>
          </a:xfrm>
          <a:prstGeom prst="rect">
            <a:avLst/>
          </a:prstGeom>
        </p:spPr>
      </p:pic>
      <p:pic>
        <p:nvPicPr>
          <p:cNvPr id="14" name="图片 13">
            <a:extLst>
              <a:ext uri="{FF2B5EF4-FFF2-40B4-BE49-F238E27FC236}">
                <a16:creationId xmlns:a16="http://schemas.microsoft.com/office/drawing/2014/main" id="{6419BD77-BFC0-3443-91B0-99FD7FB494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6015" y="875286"/>
            <a:ext cx="1494461" cy="1494461"/>
          </a:xfrm>
          <a:prstGeom prst="rect">
            <a:avLst/>
          </a:prstGeom>
        </p:spPr>
      </p:pic>
      <p:sp>
        <p:nvSpPr>
          <p:cNvPr id="15" name="文本框 8">
            <a:extLst>
              <a:ext uri="{FF2B5EF4-FFF2-40B4-BE49-F238E27FC236}">
                <a16:creationId xmlns:a16="http://schemas.microsoft.com/office/drawing/2014/main" id="{2E129829-93F8-8641-8792-C44230E44203}"/>
              </a:ext>
            </a:extLst>
          </p:cNvPr>
          <p:cNvSpPr txBox="1"/>
          <p:nvPr/>
        </p:nvSpPr>
        <p:spPr>
          <a:xfrm>
            <a:off x="5839281" y="1160851"/>
            <a:ext cx="752487" cy="92333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defRPr/>
            </a:pPr>
            <a:r>
              <a:rPr kumimoji="1" lang="en-US" altLang="zh-CN" sz="5400" b="1" dirty="0">
                <a:solidFill>
                  <a:schemeClr val="tx1">
                    <a:lumMod val="75000"/>
                    <a:lumOff val="25000"/>
                  </a:schemeClr>
                </a:solidFill>
                <a:cs typeface="+mn-ea"/>
                <a:sym typeface="+mn-lt"/>
              </a:rPr>
              <a:t>×</a:t>
            </a:r>
            <a:endParaRPr kumimoji="1" lang="zh-CN" altLang="en-US" sz="5400" b="1" dirty="0">
              <a:solidFill>
                <a:schemeClr val="tx1">
                  <a:lumMod val="75000"/>
                  <a:lumOff val="25000"/>
                </a:schemeClr>
              </a:solidFill>
              <a:cs typeface="+mn-ea"/>
              <a:sym typeface="+mn-lt"/>
            </a:endParaRPr>
          </a:p>
        </p:txBody>
      </p:sp>
      <p:sp>
        <p:nvSpPr>
          <p:cNvPr id="13" name="文本框 8">
            <a:extLst>
              <a:ext uri="{FF2B5EF4-FFF2-40B4-BE49-F238E27FC236}">
                <a16:creationId xmlns:a16="http://schemas.microsoft.com/office/drawing/2014/main" id="{502B0F1A-CA4A-5140-A124-CB0DB39678EC}"/>
              </a:ext>
            </a:extLst>
          </p:cNvPr>
          <p:cNvSpPr txBox="1"/>
          <p:nvPr/>
        </p:nvSpPr>
        <p:spPr>
          <a:xfrm>
            <a:off x="2631057" y="2561910"/>
            <a:ext cx="7477812"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en-US" altLang="zh-CN" sz="2000" dirty="0">
                <a:solidFill>
                  <a:schemeClr val="tx1">
                    <a:lumMod val="75000"/>
                    <a:lumOff val="25000"/>
                  </a:schemeClr>
                </a:solidFill>
                <a:cs typeface="+mn-ea"/>
                <a:sym typeface="+mn-lt"/>
              </a:rPr>
              <a:t>NLP</a:t>
            </a:r>
            <a:r>
              <a:rPr kumimoji="1" lang="zh-CN" altLang="en-US" sz="2000" dirty="0">
                <a:solidFill>
                  <a:schemeClr val="tx1">
                    <a:lumMod val="75000"/>
                    <a:lumOff val="25000"/>
                  </a:schemeClr>
                </a:solidFill>
                <a:cs typeface="+mn-ea"/>
                <a:sym typeface="+mn-lt"/>
              </a:rPr>
              <a:t>入门系列</a:t>
            </a:r>
            <a:r>
              <a:rPr kumimoji="1" lang="en-US" altLang="zh-CN" sz="2000" dirty="0">
                <a:solidFill>
                  <a:schemeClr val="tx1">
                    <a:lumMod val="75000"/>
                    <a:lumOff val="25000"/>
                  </a:schemeClr>
                </a:solidFill>
                <a:cs typeface="+mn-ea"/>
                <a:sym typeface="+mn-lt"/>
              </a:rPr>
              <a:t>01——</a:t>
            </a:r>
            <a:endParaRPr kumimoji="1" lang="zh-CN" altLang="en-US" sz="2000" dirty="0">
              <a:solidFill>
                <a:schemeClr val="tx1">
                  <a:lumMod val="75000"/>
                  <a:lumOff val="25000"/>
                </a:schemeClr>
              </a:solidFill>
              <a:cs typeface="+mn-ea"/>
              <a:sym typeface="+mn-lt"/>
            </a:endParaRPr>
          </a:p>
        </p:txBody>
      </p:sp>
      <p:pic>
        <p:nvPicPr>
          <p:cNvPr id="2" name="图片 1">
            <a:extLst>
              <a:ext uri="{FF2B5EF4-FFF2-40B4-BE49-F238E27FC236}">
                <a16:creationId xmlns:a16="http://schemas.microsoft.com/office/drawing/2014/main" id="{3AA7CEF7-7E1C-B849-9A5E-0278F2D0B104}"/>
              </a:ext>
            </a:extLst>
          </p:cNvPr>
          <p:cNvPicPr>
            <a:picLocks noChangeAspect="1"/>
          </p:cNvPicPr>
          <p:nvPr/>
        </p:nvPicPr>
        <p:blipFill rotWithShape="1">
          <a:blip r:embed="rId4"/>
          <a:srcRect l="11772" t="26363" r="12040" b="15658"/>
          <a:stretch/>
        </p:blipFill>
        <p:spPr>
          <a:xfrm>
            <a:off x="5858120" y="5577769"/>
            <a:ext cx="926299" cy="937070"/>
          </a:xfrm>
          <a:prstGeom prst="rect">
            <a:avLst/>
          </a:prstGeom>
        </p:spPr>
      </p:pic>
    </p:spTree>
    <p:extLst>
      <p:ext uri="{BB962C8B-B14F-4D97-AF65-F5344CB8AC3E}">
        <p14:creationId xmlns:p14="http://schemas.microsoft.com/office/powerpoint/2010/main" val="2613030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50000" decel="50000" fill="hold" nodeType="withEffect">
                                  <p:stCondLst>
                                    <p:cond delay="0"/>
                                  </p:stCondLst>
                                  <p:childTnLst>
                                    <p:animRot by="10800000">
                                      <p:cBhvr>
                                        <p:cTn id="6" dur="2000" fill="hold"/>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10</a:t>
            </a:fld>
            <a:endParaRPr lang="en-US" dirty="0">
              <a:latin typeface="+mn-lt"/>
              <a:cs typeface="+mn-ea"/>
              <a:sym typeface="+mn-lt"/>
            </a:endParaRPr>
          </a:p>
        </p:txBody>
      </p:sp>
      <p:sp>
        <p:nvSpPr>
          <p:cNvPr id="4" name="Rectangle 48"/>
          <p:cNvSpPr/>
          <p:nvPr/>
        </p:nvSpPr>
        <p:spPr>
          <a:xfrm>
            <a:off x="1900479" y="1860189"/>
            <a:ext cx="8391041" cy="3915880"/>
          </a:xfrm>
          <a:prstGeom prst="rect">
            <a:avLst/>
          </a:prstGeom>
        </p:spPr>
        <p:txBody>
          <a:bodyPr wrap="square">
            <a:spAutoFit/>
          </a:bodyPr>
          <a:lstStyle/>
          <a:p>
            <a:pPr>
              <a:lnSpc>
                <a:spcPct val="150000"/>
              </a:lnSpc>
            </a:pPr>
            <a:r>
              <a:rPr lang="en-US" altLang="zh-CN" sz="2800" b="1" dirty="0">
                <a:solidFill>
                  <a:srgbClr val="F33B48"/>
                </a:solidFill>
                <a:cs typeface="+mn-ea"/>
                <a:sym typeface="+mn-lt"/>
              </a:rPr>
              <a:t>NLU</a:t>
            </a:r>
            <a:r>
              <a:rPr lang="zh-CN" altLang="en-US" sz="2800" b="1" dirty="0">
                <a:solidFill>
                  <a:srgbClr val="F33B48"/>
                </a:solidFill>
                <a:cs typeface="+mn-ea"/>
                <a:sym typeface="+mn-lt"/>
              </a:rPr>
              <a:t> 自然语言理解</a:t>
            </a:r>
            <a:endParaRPr lang="en-US" altLang="zh-CN" sz="2000" b="1" dirty="0">
              <a:solidFill>
                <a:srgbClr val="F33B48"/>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自然语言理解就是希望机器像人一样，具备正常人的语言理解能力</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语言的多样性</a:t>
            </a: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语言的歧义性</a:t>
            </a: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语言的鲁棒性</a:t>
            </a: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语言的知识依赖</a:t>
            </a: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语言的上下文</a:t>
            </a:r>
          </a:p>
        </p:txBody>
      </p:sp>
    </p:spTree>
    <p:extLst>
      <p:ext uri="{BB962C8B-B14F-4D97-AF65-F5344CB8AC3E}">
        <p14:creationId xmlns:p14="http://schemas.microsoft.com/office/powerpoint/2010/main" val="2510436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11</a:t>
            </a:fld>
            <a:endParaRPr lang="en-US" dirty="0">
              <a:latin typeface="+mn-lt"/>
              <a:cs typeface="+mn-ea"/>
              <a:sym typeface="+mn-lt"/>
            </a:endParaRPr>
          </a:p>
        </p:txBody>
      </p:sp>
      <p:sp>
        <p:nvSpPr>
          <p:cNvPr id="4" name="Rectangle 48"/>
          <p:cNvSpPr/>
          <p:nvPr/>
        </p:nvSpPr>
        <p:spPr>
          <a:xfrm>
            <a:off x="1900479" y="1860189"/>
            <a:ext cx="8391041" cy="2069221"/>
          </a:xfrm>
          <a:prstGeom prst="rect">
            <a:avLst/>
          </a:prstGeom>
        </p:spPr>
        <p:txBody>
          <a:bodyPr wrap="square">
            <a:spAutoFit/>
          </a:bodyPr>
          <a:lstStyle/>
          <a:p>
            <a:pPr>
              <a:lnSpc>
                <a:spcPct val="150000"/>
              </a:lnSpc>
            </a:pPr>
            <a:r>
              <a:rPr lang="en-US" altLang="zh-CN" sz="2800" b="1" dirty="0">
                <a:solidFill>
                  <a:srgbClr val="F33B48"/>
                </a:solidFill>
                <a:cs typeface="+mn-ea"/>
                <a:sym typeface="+mn-lt"/>
              </a:rPr>
              <a:t>NLG</a:t>
            </a:r>
            <a:r>
              <a:rPr lang="zh-CN" altLang="en-US" sz="2800" b="1" dirty="0">
                <a:solidFill>
                  <a:srgbClr val="F33B48"/>
                </a:solidFill>
                <a:cs typeface="+mn-ea"/>
                <a:sym typeface="+mn-lt"/>
              </a:rPr>
              <a:t> 自然语言生成</a:t>
            </a:r>
            <a:endParaRPr lang="en-US" altLang="zh-CN" sz="2000" b="1" dirty="0">
              <a:solidFill>
                <a:srgbClr val="F33B48"/>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自然语言生成是为了跨越人类和机器之间的沟通鸿沟，将非语言格式的数据转换成人类可以理解的语言格式，如文章、报告等</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p:txBody>
      </p:sp>
      <p:sp>
        <p:nvSpPr>
          <p:cNvPr id="3" name="矩形 2">
            <a:extLst>
              <a:ext uri="{FF2B5EF4-FFF2-40B4-BE49-F238E27FC236}">
                <a16:creationId xmlns:a16="http://schemas.microsoft.com/office/drawing/2014/main" id="{E8520D82-6983-404D-977B-2547FDACEC46}"/>
              </a:ext>
            </a:extLst>
          </p:cNvPr>
          <p:cNvSpPr/>
          <p:nvPr/>
        </p:nvSpPr>
        <p:spPr>
          <a:xfrm>
            <a:off x="1900479" y="4701926"/>
            <a:ext cx="656454" cy="646331"/>
          </a:xfrm>
          <a:prstGeom prst="rect">
            <a:avLst/>
          </a:prstGeom>
        </p:spPr>
        <p:txBody>
          <a:bodyPr wrap="square">
            <a:spAutoFit/>
          </a:bodyPr>
          <a:lstStyle/>
          <a:p>
            <a:r>
              <a:rPr lang="zh-CN" altLang="en-US" b="1" dirty="0">
                <a:solidFill>
                  <a:schemeClr val="tx1">
                    <a:lumMod val="65000"/>
                    <a:lumOff val="35000"/>
                  </a:schemeClr>
                </a:solidFill>
                <a:cs typeface="+mn-ea"/>
                <a:sym typeface="+mn-lt"/>
              </a:rPr>
              <a:t>内容确定</a:t>
            </a:r>
            <a:endParaRPr lang="zh-CN" altLang="en-US" dirty="0"/>
          </a:p>
        </p:txBody>
      </p:sp>
      <p:sp>
        <p:nvSpPr>
          <p:cNvPr id="7" name="矩形 6">
            <a:extLst>
              <a:ext uri="{FF2B5EF4-FFF2-40B4-BE49-F238E27FC236}">
                <a16:creationId xmlns:a16="http://schemas.microsoft.com/office/drawing/2014/main" id="{99A77100-7B7E-A345-AF62-5FC1B6B6E31A}"/>
              </a:ext>
            </a:extLst>
          </p:cNvPr>
          <p:cNvSpPr/>
          <p:nvPr/>
        </p:nvSpPr>
        <p:spPr>
          <a:xfrm>
            <a:off x="3394509" y="4701926"/>
            <a:ext cx="656454" cy="646331"/>
          </a:xfrm>
          <a:prstGeom prst="rect">
            <a:avLst/>
          </a:prstGeom>
        </p:spPr>
        <p:txBody>
          <a:bodyPr wrap="square">
            <a:spAutoFit/>
          </a:bodyPr>
          <a:lstStyle/>
          <a:p>
            <a:r>
              <a:rPr lang="zh-CN" altLang="en-US" b="1" dirty="0">
                <a:solidFill>
                  <a:schemeClr val="tx1">
                    <a:lumMod val="65000"/>
                    <a:lumOff val="35000"/>
                  </a:schemeClr>
                </a:solidFill>
                <a:cs typeface="+mn-ea"/>
                <a:sym typeface="+mn-lt"/>
              </a:rPr>
              <a:t>文本结构</a:t>
            </a:r>
            <a:endParaRPr lang="zh-CN" altLang="en-US" dirty="0"/>
          </a:p>
        </p:txBody>
      </p:sp>
      <p:sp>
        <p:nvSpPr>
          <p:cNvPr id="8" name="矩形 7">
            <a:extLst>
              <a:ext uri="{FF2B5EF4-FFF2-40B4-BE49-F238E27FC236}">
                <a16:creationId xmlns:a16="http://schemas.microsoft.com/office/drawing/2014/main" id="{96FA822B-3F4D-9642-9395-D12260D20F9F}"/>
              </a:ext>
            </a:extLst>
          </p:cNvPr>
          <p:cNvSpPr/>
          <p:nvPr/>
        </p:nvSpPr>
        <p:spPr>
          <a:xfrm>
            <a:off x="4888539" y="4701926"/>
            <a:ext cx="656454" cy="646331"/>
          </a:xfrm>
          <a:prstGeom prst="rect">
            <a:avLst/>
          </a:prstGeom>
        </p:spPr>
        <p:txBody>
          <a:bodyPr wrap="square">
            <a:spAutoFit/>
          </a:bodyPr>
          <a:lstStyle/>
          <a:p>
            <a:r>
              <a:rPr lang="zh-CN" altLang="en-US" b="1" dirty="0">
                <a:solidFill>
                  <a:schemeClr val="tx1">
                    <a:lumMod val="65000"/>
                    <a:lumOff val="35000"/>
                  </a:schemeClr>
                </a:solidFill>
                <a:cs typeface="+mn-ea"/>
                <a:sym typeface="+mn-lt"/>
              </a:rPr>
              <a:t>句子聚合</a:t>
            </a:r>
            <a:endParaRPr lang="zh-CN" altLang="en-US" dirty="0"/>
          </a:p>
        </p:txBody>
      </p:sp>
      <p:sp>
        <p:nvSpPr>
          <p:cNvPr id="9" name="矩形 8">
            <a:extLst>
              <a:ext uri="{FF2B5EF4-FFF2-40B4-BE49-F238E27FC236}">
                <a16:creationId xmlns:a16="http://schemas.microsoft.com/office/drawing/2014/main" id="{35BDBC11-E81E-634F-AEF9-56FA9ED669F9}"/>
              </a:ext>
            </a:extLst>
          </p:cNvPr>
          <p:cNvSpPr/>
          <p:nvPr/>
        </p:nvSpPr>
        <p:spPr>
          <a:xfrm>
            <a:off x="6382569" y="4701926"/>
            <a:ext cx="656454" cy="646331"/>
          </a:xfrm>
          <a:prstGeom prst="rect">
            <a:avLst/>
          </a:prstGeom>
        </p:spPr>
        <p:txBody>
          <a:bodyPr wrap="square">
            <a:spAutoFit/>
          </a:bodyPr>
          <a:lstStyle/>
          <a:p>
            <a:r>
              <a:rPr lang="zh-CN" altLang="en-US" b="1" dirty="0">
                <a:solidFill>
                  <a:schemeClr val="tx1">
                    <a:lumMod val="65000"/>
                    <a:lumOff val="35000"/>
                  </a:schemeClr>
                </a:solidFill>
                <a:cs typeface="+mn-ea"/>
                <a:sym typeface="+mn-lt"/>
              </a:rPr>
              <a:t>语法表达</a:t>
            </a:r>
            <a:endParaRPr lang="zh-CN" altLang="en-US" dirty="0"/>
          </a:p>
        </p:txBody>
      </p:sp>
      <p:sp>
        <p:nvSpPr>
          <p:cNvPr id="10" name="矩形 9">
            <a:extLst>
              <a:ext uri="{FF2B5EF4-FFF2-40B4-BE49-F238E27FC236}">
                <a16:creationId xmlns:a16="http://schemas.microsoft.com/office/drawing/2014/main" id="{E485AD98-6E55-274C-9705-861555D4F95C}"/>
              </a:ext>
            </a:extLst>
          </p:cNvPr>
          <p:cNvSpPr/>
          <p:nvPr/>
        </p:nvSpPr>
        <p:spPr>
          <a:xfrm>
            <a:off x="7876599" y="4701926"/>
            <a:ext cx="920893" cy="646331"/>
          </a:xfrm>
          <a:prstGeom prst="rect">
            <a:avLst/>
          </a:prstGeom>
        </p:spPr>
        <p:txBody>
          <a:bodyPr wrap="square">
            <a:spAutoFit/>
          </a:bodyPr>
          <a:lstStyle/>
          <a:p>
            <a:r>
              <a:rPr lang="zh-CN" altLang="en-US" b="1" dirty="0">
                <a:solidFill>
                  <a:schemeClr val="tx1">
                    <a:lumMod val="65000"/>
                    <a:lumOff val="35000"/>
                  </a:schemeClr>
                </a:solidFill>
                <a:cs typeface="+mn-ea"/>
                <a:sym typeface="+mn-lt"/>
              </a:rPr>
              <a:t>表达式生成</a:t>
            </a:r>
            <a:endParaRPr lang="zh-CN" altLang="en-US" dirty="0"/>
          </a:p>
        </p:txBody>
      </p:sp>
      <p:sp>
        <p:nvSpPr>
          <p:cNvPr id="12" name="矩形 11">
            <a:extLst>
              <a:ext uri="{FF2B5EF4-FFF2-40B4-BE49-F238E27FC236}">
                <a16:creationId xmlns:a16="http://schemas.microsoft.com/office/drawing/2014/main" id="{392FA78A-9623-4541-88F7-5F997AA6FDFB}"/>
              </a:ext>
            </a:extLst>
          </p:cNvPr>
          <p:cNvSpPr/>
          <p:nvPr/>
        </p:nvSpPr>
        <p:spPr>
          <a:xfrm>
            <a:off x="9635066" y="4701926"/>
            <a:ext cx="656454" cy="646331"/>
          </a:xfrm>
          <a:prstGeom prst="rect">
            <a:avLst/>
          </a:prstGeom>
        </p:spPr>
        <p:txBody>
          <a:bodyPr wrap="square">
            <a:spAutoFit/>
          </a:bodyPr>
          <a:lstStyle/>
          <a:p>
            <a:r>
              <a:rPr lang="zh-CN" altLang="en-US" b="1" dirty="0">
                <a:solidFill>
                  <a:schemeClr val="tx1">
                    <a:lumMod val="65000"/>
                    <a:lumOff val="35000"/>
                  </a:schemeClr>
                </a:solidFill>
                <a:cs typeface="+mn-ea"/>
                <a:sym typeface="+mn-lt"/>
              </a:rPr>
              <a:t>语言实现</a:t>
            </a:r>
            <a:endParaRPr lang="zh-CN" altLang="en-US" dirty="0"/>
          </a:p>
        </p:txBody>
      </p:sp>
      <p:cxnSp>
        <p:nvCxnSpPr>
          <p:cNvPr id="13" name="直线箭头连接符 12">
            <a:extLst>
              <a:ext uri="{FF2B5EF4-FFF2-40B4-BE49-F238E27FC236}">
                <a16:creationId xmlns:a16="http://schemas.microsoft.com/office/drawing/2014/main" id="{27E7D0F5-3A73-1646-B1FA-C4E60F43E3A1}"/>
              </a:ext>
            </a:extLst>
          </p:cNvPr>
          <p:cNvCxnSpPr>
            <a:cxnSpLocks/>
            <a:stCxn id="3" idx="3"/>
            <a:endCxn id="7" idx="1"/>
          </p:cNvCxnSpPr>
          <p:nvPr/>
        </p:nvCxnSpPr>
        <p:spPr>
          <a:xfrm>
            <a:off x="2556933" y="5025092"/>
            <a:ext cx="8375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17">
            <a:extLst>
              <a:ext uri="{FF2B5EF4-FFF2-40B4-BE49-F238E27FC236}">
                <a16:creationId xmlns:a16="http://schemas.microsoft.com/office/drawing/2014/main" id="{A475FB72-98C1-064D-9DDD-09FA496D88E3}"/>
              </a:ext>
            </a:extLst>
          </p:cNvPr>
          <p:cNvCxnSpPr>
            <a:cxnSpLocks/>
            <a:stCxn id="7" idx="3"/>
            <a:endCxn id="8" idx="1"/>
          </p:cNvCxnSpPr>
          <p:nvPr/>
        </p:nvCxnSpPr>
        <p:spPr>
          <a:xfrm>
            <a:off x="4050963" y="5025092"/>
            <a:ext cx="8375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线箭头连接符 21">
            <a:extLst>
              <a:ext uri="{FF2B5EF4-FFF2-40B4-BE49-F238E27FC236}">
                <a16:creationId xmlns:a16="http://schemas.microsoft.com/office/drawing/2014/main" id="{5656A9AE-2F39-F842-9A25-3A95FD71C90B}"/>
              </a:ext>
            </a:extLst>
          </p:cNvPr>
          <p:cNvCxnSpPr>
            <a:cxnSpLocks/>
            <a:stCxn id="8" idx="3"/>
            <a:endCxn id="9" idx="1"/>
          </p:cNvCxnSpPr>
          <p:nvPr/>
        </p:nvCxnSpPr>
        <p:spPr>
          <a:xfrm>
            <a:off x="5544993" y="5025092"/>
            <a:ext cx="8375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线箭头连接符 23">
            <a:extLst>
              <a:ext uri="{FF2B5EF4-FFF2-40B4-BE49-F238E27FC236}">
                <a16:creationId xmlns:a16="http://schemas.microsoft.com/office/drawing/2014/main" id="{9FBD120B-B457-7C44-A7E4-9FFD4D809FA1}"/>
              </a:ext>
            </a:extLst>
          </p:cNvPr>
          <p:cNvCxnSpPr>
            <a:cxnSpLocks/>
            <a:stCxn id="9" idx="3"/>
            <a:endCxn id="10" idx="1"/>
          </p:cNvCxnSpPr>
          <p:nvPr/>
        </p:nvCxnSpPr>
        <p:spPr>
          <a:xfrm>
            <a:off x="7039023" y="5025092"/>
            <a:ext cx="8375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线箭头连接符 26">
            <a:extLst>
              <a:ext uri="{FF2B5EF4-FFF2-40B4-BE49-F238E27FC236}">
                <a16:creationId xmlns:a16="http://schemas.microsoft.com/office/drawing/2014/main" id="{C0610A76-0073-3242-9E94-48FA11C66CB8}"/>
              </a:ext>
            </a:extLst>
          </p:cNvPr>
          <p:cNvCxnSpPr>
            <a:cxnSpLocks/>
            <a:stCxn id="10" idx="3"/>
            <a:endCxn id="12" idx="1"/>
          </p:cNvCxnSpPr>
          <p:nvPr/>
        </p:nvCxnSpPr>
        <p:spPr>
          <a:xfrm>
            <a:off x="8797492" y="5025092"/>
            <a:ext cx="83757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1841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12</a:t>
            </a:fld>
            <a:endParaRPr lang="en-US" dirty="0">
              <a:latin typeface="+mn-lt"/>
              <a:cs typeface="+mn-ea"/>
              <a:sym typeface="+mn-lt"/>
            </a:endParaRPr>
          </a:p>
        </p:txBody>
      </p:sp>
      <p:sp>
        <p:nvSpPr>
          <p:cNvPr id="4" name="Rectangle 48"/>
          <p:cNvSpPr/>
          <p:nvPr/>
        </p:nvSpPr>
        <p:spPr>
          <a:xfrm>
            <a:off x="1900479" y="1860189"/>
            <a:ext cx="8391041" cy="3177216"/>
          </a:xfrm>
          <a:prstGeom prst="rect">
            <a:avLst/>
          </a:prstGeom>
        </p:spPr>
        <p:txBody>
          <a:bodyPr wrap="square">
            <a:spAutoFit/>
          </a:bodyPr>
          <a:lstStyle/>
          <a:p>
            <a:pPr>
              <a:lnSpc>
                <a:spcPct val="150000"/>
              </a:lnSpc>
            </a:pPr>
            <a:r>
              <a:rPr lang="zh-CN" altLang="en-US" sz="2800" b="1" dirty="0">
                <a:solidFill>
                  <a:srgbClr val="F33B48"/>
                </a:solidFill>
                <a:cs typeface="+mn-ea"/>
                <a:sym typeface="+mn-lt"/>
              </a:rPr>
              <a:t>情感分析</a:t>
            </a:r>
            <a:endParaRPr lang="en-US" altLang="zh-CN" sz="2800" b="1" dirty="0">
              <a:solidFill>
                <a:srgbClr val="F33B48"/>
              </a:solidFill>
              <a:cs typeface="+mn-ea"/>
              <a:sym typeface="+mn-lt"/>
            </a:endParaRPr>
          </a:p>
          <a:p>
            <a:pPr>
              <a:lnSpc>
                <a:spcPct val="150000"/>
              </a:lnSpc>
            </a:pPr>
            <a:endParaRPr lang="en-US" altLang="zh-CN" sz="2800" b="1" dirty="0">
              <a:solidFill>
                <a:srgbClr val="F33B48"/>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针对带有主观描述的中文文本，可自动判断该文本的情感极性类别并给出相应的置信度。情感极性分为积极、消极、中性。情感倾向分析能帮助企业理解用户消费习惯、分析热点话题和危机舆情监控，为企业提供有力的决策支持。</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909279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13</a:t>
            </a:fld>
            <a:endParaRPr lang="en-US" dirty="0">
              <a:latin typeface="+mn-lt"/>
              <a:cs typeface="+mn-ea"/>
              <a:sym typeface="+mn-lt"/>
            </a:endParaRPr>
          </a:p>
        </p:txBody>
      </p:sp>
      <p:sp>
        <p:nvSpPr>
          <p:cNvPr id="5" name="Rectangle 48">
            <a:extLst>
              <a:ext uri="{FF2B5EF4-FFF2-40B4-BE49-F238E27FC236}">
                <a16:creationId xmlns:a16="http://schemas.microsoft.com/office/drawing/2014/main" id="{47F54D2E-55D0-8E4E-854B-40ECE99D2479}"/>
              </a:ext>
            </a:extLst>
          </p:cNvPr>
          <p:cNvSpPr/>
          <p:nvPr/>
        </p:nvSpPr>
        <p:spPr>
          <a:xfrm>
            <a:off x="3001145" y="2670510"/>
            <a:ext cx="3281121" cy="400110"/>
          </a:xfrm>
          <a:prstGeom prst="rect">
            <a:avLst/>
          </a:prstGeom>
        </p:spPr>
        <p:txBody>
          <a:bodyPr wrap="square">
            <a:spAutoFit/>
          </a:bodyPr>
          <a:lstStyle/>
          <a:p>
            <a:r>
              <a:rPr lang="zh-CN" altLang="en-US" sz="2000" b="1" dirty="0">
                <a:solidFill>
                  <a:schemeClr val="tx1">
                    <a:lumMod val="65000"/>
                    <a:lumOff val="35000"/>
                  </a:schemeClr>
                </a:solidFill>
                <a:cs typeface="+mn-ea"/>
                <a:sym typeface="+mn-lt"/>
              </a:rPr>
              <a:t>悟宝悟宝你真可爱</a:t>
            </a:r>
            <a:endParaRPr lang="en-US" altLang="zh-CN" sz="2000" b="1" dirty="0">
              <a:solidFill>
                <a:schemeClr val="tx1">
                  <a:lumMod val="65000"/>
                  <a:lumOff val="35000"/>
                </a:schemeClr>
              </a:solidFill>
              <a:cs typeface="+mn-ea"/>
              <a:sym typeface="+mn-lt"/>
            </a:endParaRPr>
          </a:p>
        </p:txBody>
      </p:sp>
      <p:pic>
        <p:nvPicPr>
          <p:cNvPr id="6" name="图片 5">
            <a:extLst>
              <a:ext uri="{FF2B5EF4-FFF2-40B4-BE49-F238E27FC236}">
                <a16:creationId xmlns:a16="http://schemas.microsoft.com/office/drawing/2014/main" id="{4ED47064-6E01-5546-BB94-B089F05060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1068" y="2511968"/>
            <a:ext cx="720000" cy="720000"/>
          </a:xfrm>
          <a:prstGeom prst="rect">
            <a:avLst/>
          </a:prstGeom>
        </p:spPr>
      </p:pic>
      <p:sp>
        <p:nvSpPr>
          <p:cNvPr id="8" name="Rectangle 48">
            <a:extLst>
              <a:ext uri="{FF2B5EF4-FFF2-40B4-BE49-F238E27FC236}">
                <a16:creationId xmlns:a16="http://schemas.microsoft.com/office/drawing/2014/main" id="{8ADC1286-5D90-C740-8B57-7BE4B83B5C9A}"/>
              </a:ext>
            </a:extLst>
          </p:cNvPr>
          <p:cNvSpPr/>
          <p:nvPr/>
        </p:nvSpPr>
        <p:spPr>
          <a:xfrm>
            <a:off x="8402879" y="2670510"/>
            <a:ext cx="3281121" cy="400110"/>
          </a:xfrm>
          <a:prstGeom prst="rect">
            <a:avLst/>
          </a:prstGeom>
        </p:spPr>
        <p:txBody>
          <a:bodyPr wrap="square">
            <a:spAutoFit/>
          </a:bodyPr>
          <a:lstStyle/>
          <a:p>
            <a:r>
              <a:rPr lang="en-US" altLang="zh-CN" sz="2000" b="1" dirty="0">
                <a:solidFill>
                  <a:schemeClr val="tx1">
                    <a:lumMod val="65000"/>
                    <a:lumOff val="35000"/>
                  </a:schemeClr>
                </a:solidFill>
                <a:cs typeface="+mn-ea"/>
                <a:sym typeface="+mn-lt"/>
              </a:rPr>
              <a:t>90%</a:t>
            </a:r>
            <a:r>
              <a:rPr lang="zh-CN" altLang="en-US" sz="2000" b="1" dirty="0">
                <a:solidFill>
                  <a:schemeClr val="tx1">
                    <a:lumMod val="65000"/>
                    <a:lumOff val="35000"/>
                  </a:schemeClr>
                </a:solidFill>
                <a:cs typeface="+mn-ea"/>
                <a:sym typeface="+mn-lt"/>
              </a:rPr>
              <a:t>很满意</a:t>
            </a:r>
            <a:endParaRPr lang="en-US" altLang="zh-CN" sz="2000" b="1" dirty="0">
              <a:solidFill>
                <a:schemeClr val="tx1">
                  <a:lumMod val="65000"/>
                  <a:lumOff val="35000"/>
                </a:schemeClr>
              </a:solidFill>
              <a:cs typeface="+mn-ea"/>
              <a:sym typeface="+mn-lt"/>
            </a:endParaRPr>
          </a:p>
        </p:txBody>
      </p:sp>
      <p:pic>
        <p:nvPicPr>
          <p:cNvPr id="9" name="图片 8">
            <a:extLst>
              <a:ext uri="{FF2B5EF4-FFF2-40B4-BE49-F238E27FC236}">
                <a16:creationId xmlns:a16="http://schemas.microsoft.com/office/drawing/2014/main" id="{028E1AE4-D8D7-8543-99AF-B3CB5F7B2E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81068" y="3752513"/>
            <a:ext cx="540000" cy="540000"/>
          </a:xfrm>
          <a:prstGeom prst="rect">
            <a:avLst/>
          </a:prstGeom>
        </p:spPr>
      </p:pic>
      <p:sp>
        <p:nvSpPr>
          <p:cNvPr id="11" name="Rectangle 48">
            <a:extLst>
              <a:ext uri="{FF2B5EF4-FFF2-40B4-BE49-F238E27FC236}">
                <a16:creationId xmlns:a16="http://schemas.microsoft.com/office/drawing/2014/main" id="{FEB93AE4-75A1-0E45-A505-C214672A0679}"/>
              </a:ext>
            </a:extLst>
          </p:cNvPr>
          <p:cNvSpPr/>
          <p:nvPr/>
        </p:nvSpPr>
        <p:spPr>
          <a:xfrm>
            <a:off x="3001145" y="3822458"/>
            <a:ext cx="3281121" cy="400110"/>
          </a:xfrm>
          <a:prstGeom prst="rect">
            <a:avLst/>
          </a:prstGeom>
        </p:spPr>
        <p:txBody>
          <a:bodyPr wrap="square">
            <a:spAutoFit/>
          </a:bodyPr>
          <a:lstStyle/>
          <a:p>
            <a:r>
              <a:rPr lang="zh-CN" altLang="en-US" sz="2000" b="1" dirty="0">
                <a:solidFill>
                  <a:schemeClr val="tx1">
                    <a:lumMod val="65000"/>
                    <a:lumOff val="35000"/>
                  </a:schemeClr>
                </a:solidFill>
                <a:cs typeface="+mn-ea"/>
                <a:sym typeface="+mn-lt"/>
              </a:rPr>
              <a:t>悟宝还不错</a:t>
            </a:r>
            <a:endParaRPr lang="en-US" altLang="zh-CN" sz="2000" b="1" dirty="0">
              <a:solidFill>
                <a:schemeClr val="tx1">
                  <a:lumMod val="65000"/>
                  <a:lumOff val="35000"/>
                </a:schemeClr>
              </a:solidFill>
              <a:cs typeface="+mn-ea"/>
              <a:sym typeface="+mn-lt"/>
            </a:endParaRPr>
          </a:p>
        </p:txBody>
      </p:sp>
      <p:sp>
        <p:nvSpPr>
          <p:cNvPr id="12" name="Rectangle 48">
            <a:extLst>
              <a:ext uri="{FF2B5EF4-FFF2-40B4-BE49-F238E27FC236}">
                <a16:creationId xmlns:a16="http://schemas.microsoft.com/office/drawing/2014/main" id="{20E07186-2166-124C-B428-BEC61F5900F6}"/>
              </a:ext>
            </a:extLst>
          </p:cNvPr>
          <p:cNvSpPr/>
          <p:nvPr/>
        </p:nvSpPr>
        <p:spPr>
          <a:xfrm>
            <a:off x="8402879" y="3822458"/>
            <a:ext cx="3281121" cy="400110"/>
          </a:xfrm>
          <a:prstGeom prst="rect">
            <a:avLst/>
          </a:prstGeom>
        </p:spPr>
        <p:txBody>
          <a:bodyPr wrap="square">
            <a:spAutoFit/>
          </a:bodyPr>
          <a:lstStyle/>
          <a:p>
            <a:r>
              <a:rPr lang="en-US" altLang="zh-CN" sz="2000" b="1" dirty="0">
                <a:solidFill>
                  <a:schemeClr val="tx1">
                    <a:lumMod val="65000"/>
                    <a:lumOff val="35000"/>
                  </a:schemeClr>
                </a:solidFill>
                <a:cs typeface="+mn-ea"/>
                <a:sym typeface="+mn-lt"/>
              </a:rPr>
              <a:t>70%</a:t>
            </a:r>
            <a:r>
              <a:rPr lang="zh-CN" altLang="en-US" sz="2000" b="1" dirty="0">
                <a:solidFill>
                  <a:schemeClr val="tx1">
                    <a:lumMod val="65000"/>
                    <a:lumOff val="35000"/>
                  </a:schemeClr>
                </a:solidFill>
                <a:cs typeface="+mn-ea"/>
                <a:sym typeface="+mn-lt"/>
              </a:rPr>
              <a:t>满意</a:t>
            </a:r>
            <a:endParaRPr lang="en-US" altLang="zh-CN" sz="2000" b="1" dirty="0">
              <a:solidFill>
                <a:schemeClr val="tx1">
                  <a:lumMod val="65000"/>
                  <a:lumOff val="35000"/>
                </a:schemeClr>
              </a:solidFill>
              <a:cs typeface="+mn-ea"/>
              <a:sym typeface="+mn-lt"/>
            </a:endParaRPr>
          </a:p>
        </p:txBody>
      </p:sp>
      <p:sp>
        <p:nvSpPr>
          <p:cNvPr id="13" name="Rectangle 48">
            <a:extLst>
              <a:ext uri="{FF2B5EF4-FFF2-40B4-BE49-F238E27FC236}">
                <a16:creationId xmlns:a16="http://schemas.microsoft.com/office/drawing/2014/main" id="{F5F38E08-BF36-BA4D-BCDE-42200CAF3948}"/>
              </a:ext>
            </a:extLst>
          </p:cNvPr>
          <p:cNvSpPr/>
          <p:nvPr/>
        </p:nvSpPr>
        <p:spPr>
          <a:xfrm>
            <a:off x="3001145" y="4974406"/>
            <a:ext cx="3281121" cy="400110"/>
          </a:xfrm>
          <a:prstGeom prst="rect">
            <a:avLst/>
          </a:prstGeom>
        </p:spPr>
        <p:txBody>
          <a:bodyPr wrap="square">
            <a:spAutoFit/>
          </a:bodyPr>
          <a:lstStyle/>
          <a:p>
            <a:r>
              <a:rPr lang="zh-CN" altLang="en-US" sz="2000" b="1" dirty="0">
                <a:solidFill>
                  <a:schemeClr val="tx1">
                    <a:lumMod val="65000"/>
                    <a:lumOff val="35000"/>
                  </a:schemeClr>
                </a:solidFill>
                <a:cs typeface="+mn-ea"/>
                <a:sym typeface="+mn-lt"/>
              </a:rPr>
              <a:t>悟宝掉地上脏了</a:t>
            </a:r>
            <a:endParaRPr lang="en-US" altLang="zh-CN" sz="2000" b="1" dirty="0">
              <a:solidFill>
                <a:schemeClr val="tx1">
                  <a:lumMod val="65000"/>
                  <a:lumOff val="35000"/>
                </a:schemeClr>
              </a:solidFill>
              <a:cs typeface="+mn-ea"/>
              <a:sym typeface="+mn-lt"/>
            </a:endParaRPr>
          </a:p>
        </p:txBody>
      </p:sp>
      <p:sp>
        <p:nvSpPr>
          <p:cNvPr id="14" name="Rectangle 48">
            <a:extLst>
              <a:ext uri="{FF2B5EF4-FFF2-40B4-BE49-F238E27FC236}">
                <a16:creationId xmlns:a16="http://schemas.microsoft.com/office/drawing/2014/main" id="{CEFF8671-4EA5-9349-948E-792ACF307125}"/>
              </a:ext>
            </a:extLst>
          </p:cNvPr>
          <p:cNvSpPr/>
          <p:nvPr/>
        </p:nvSpPr>
        <p:spPr>
          <a:xfrm>
            <a:off x="8402879" y="4974406"/>
            <a:ext cx="3281121" cy="400110"/>
          </a:xfrm>
          <a:prstGeom prst="rect">
            <a:avLst/>
          </a:prstGeom>
        </p:spPr>
        <p:txBody>
          <a:bodyPr wrap="square">
            <a:spAutoFit/>
          </a:bodyPr>
          <a:lstStyle/>
          <a:p>
            <a:r>
              <a:rPr lang="en-US" altLang="zh-CN" sz="2000" b="1" dirty="0">
                <a:solidFill>
                  <a:schemeClr val="tx1">
                    <a:lumMod val="65000"/>
                    <a:lumOff val="35000"/>
                  </a:schemeClr>
                </a:solidFill>
                <a:cs typeface="+mn-ea"/>
                <a:sym typeface="+mn-lt"/>
              </a:rPr>
              <a:t>30%</a:t>
            </a:r>
            <a:r>
              <a:rPr lang="zh-CN" altLang="en-US" sz="2000" b="1" dirty="0">
                <a:solidFill>
                  <a:schemeClr val="tx1">
                    <a:lumMod val="65000"/>
                    <a:lumOff val="35000"/>
                  </a:schemeClr>
                </a:solidFill>
                <a:cs typeface="+mn-ea"/>
                <a:sym typeface="+mn-lt"/>
              </a:rPr>
              <a:t>满意</a:t>
            </a:r>
            <a:endParaRPr lang="en-US" altLang="zh-CN" sz="2000" b="1" dirty="0">
              <a:solidFill>
                <a:schemeClr val="tx1">
                  <a:lumMod val="65000"/>
                  <a:lumOff val="35000"/>
                </a:schemeClr>
              </a:solidFill>
              <a:cs typeface="+mn-ea"/>
              <a:sym typeface="+mn-lt"/>
            </a:endParaRPr>
          </a:p>
        </p:txBody>
      </p:sp>
      <p:pic>
        <p:nvPicPr>
          <p:cNvPr id="15" name="图片 14">
            <a:extLst>
              <a:ext uri="{FF2B5EF4-FFF2-40B4-BE49-F238E27FC236}">
                <a16:creationId xmlns:a16="http://schemas.microsoft.com/office/drawing/2014/main" id="{3D27C942-C917-DC41-8E9E-6D899A9BE8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81068" y="4974406"/>
            <a:ext cx="540000" cy="540000"/>
          </a:xfrm>
          <a:prstGeom prst="rect">
            <a:avLst/>
          </a:prstGeom>
        </p:spPr>
      </p:pic>
      <p:pic>
        <p:nvPicPr>
          <p:cNvPr id="17" name="teal woobo shopify-01.png" descr="teal woobo shopify-01.png">
            <a:extLst>
              <a:ext uri="{FF2B5EF4-FFF2-40B4-BE49-F238E27FC236}">
                <a16:creationId xmlns:a16="http://schemas.microsoft.com/office/drawing/2014/main" id="{064E4264-CE0C-A640-9AF9-8D30A4F5CC14}"/>
              </a:ext>
            </a:extLst>
          </p:cNvPr>
          <p:cNvPicPr>
            <a:picLocks noChangeAspect="1"/>
          </p:cNvPicPr>
          <p:nvPr/>
        </p:nvPicPr>
        <p:blipFill>
          <a:blip r:embed="rId5"/>
          <a:stretch>
            <a:fillRect/>
          </a:stretch>
        </p:blipFill>
        <p:spPr>
          <a:xfrm>
            <a:off x="508000" y="1942098"/>
            <a:ext cx="1775369" cy="1775368"/>
          </a:xfrm>
          <a:prstGeom prst="rect">
            <a:avLst/>
          </a:prstGeom>
          <a:ln w="12700">
            <a:miter lim="400000"/>
          </a:ln>
        </p:spPr>
      </p:pic>
      <p:sp>
        <p:nvSpPr>
          <p:cNvPr id="18" name="Rectangle 48">
            <a:extLst>
              <a:ext uri="{FF2B5EF4-FFF2-40B4-BE49-F238E27FC236}">
                <a16:creationId xmlns:a16="http://schemas.microsoft.com/office/drawing/2014/main" id="{DD6BA2B0-9FD1-0C4C-B0DE-3D77DFB490C1}"/>
              </a:ext>
            </a:extLst>
          </p:cNvPr>
          <p:cNvSpPr/>
          <p:nvPr/>
        </p:nvSpPr>
        <p:spPr>
          <a:xfrm>
            <a:off x="3001145" y="1272960"/>
            <a:ext cx="8391041" cy="662489"/>
          </a:xfrm>
          <a:prstGeom prst="rect">
            <a:avLst/>
          </a:prstGeom>
        </p:spPr>
        <p:txBody>
          <a:bodyPr wrap="square">
            <a:spAutoFit/>
          </a:bodyPr>
          <a:lstStyle/>
          <a:p>
            <a:pPr>
              <a:lnSpc>
                <a:spcPct val="150000"/>
              </a:lnSpc>
            </a:pPr>
            <a:r>
              <a:rPr lang="zh-CN" altLang="en-US" sz="2800" b="1" dirty="0">
                <a:solidFill>
                  <a:srgbClr val="F33B48"/>
                </a:solidFill>
                <a:cs typeface="+mn-ea"/>
                <a:sym typeface="+mn-lt"/>
              </a:rPr>
              <a:t>情感分析</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33487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14</a:t>
            </a:fld>
            <a:endParaRPr lang="en-US" dirty="0">
              <a:latin typeface="+mn-lt"/>
              <a:cs typeface="+mn-ea"/>
              <a:sym typeface="+mn-lt"/>
            </a:endParaRPr>
          </a:p>
        </p:txBody>
      </p:sp>
      <p:sp>
        <p:nvSpPr>
          <p:cNvPr id="4" name="Rectangle 48"/>
          <p:cNvSpPr/>
          <p:nvPr/>
        </p:nvSpPr>
        <p:spPr>
          <a:xfrm>
            <a:off x="1900479" y="1860189"/>
            <a:ext cx="8391041" cy="2715552"/>
          </a:xfrm>
          <a:prstGeom prst="rect">
            <a:avLst/>
          </a:prstGeom>
        </p:spPr>
        <p:txBody>
          <a:bodyPr wrap="square">
            <a:spAutoFit/>
          </a:bodyPr>
          <a:lstStyle/>
          <a:p>
            <a:pPr>
              <a:lnSpc>
                <a:spcPct val="150000"/>
              </a:lnSpc>
            </a:pPr>
            <a:r>
              <a:rPr lang="zh-CN" altLang="en-US" sz="2800" b="1" dirty="0">
                <a:solidFill>
                  <a:srgbClr val="F33B48"/>
                </a:solidFill>
                <a:cs typeface="+mn-ea"/>
                <a:sym typeface="+mn-lt"/>
              </a:rPr>
              <a:t>信息抽取</a:t>
            </a:r>
          </a:p>
          <a:p>
            <a:pPr>
              <a:lnSpc>
                <a:spcPct val="150000"/>
              </a:lnSpc>
            </a:pPr>
            <a:endParaRPr lang="en-US" altLang="zh-CN" sz="2800" b="1" dirty="0">
              <a:solidFill>
                <a:srgbClr val="F33B48"/>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信息抽取（</a:t>
            </a:r>
            <a:r>
              <a:rPr lang="en-US" altLang="zh-CN" sz="2000" b="1" dirty="0">
                <a:solidFill>
                  <a:schemeClr val="tx1">
                    <a:lumMod val="65000"/>
                    <a:lumOff val="35000"/>
                  </a:schemeClr>
                </a:solidFill>
                <a:cs typeface="+mn-ea"/>
                <a:sym typeface="+mn-lt"/>
              </a:rPr>
              <a:t>IE</a:t>
            </a:r>
            <a:r>
              <a:rPr lang="zh-CN" altLang="en-US" sz="2000" b="1" dirty="0">
                <a:solidFill>
                  <a:schemeClr val="tx1">
                    <a:lumMod val="65000"/>
                    <a:lumOff val="35000"/>
                  </a:schemeClr>
                </a:solidFill>
                <a:cs typeface="+mn-ea"/>
                <a:sym typeface="+mn-lt"/>
              </a:rPr>
              <a:t>）过程是将嵌入在文本中的非结构化信息自动提取转换为结构化数据的过程。在文本中进行信息提取与文本简化问题相关联，一般目的是创建对机器来说可读性更强的文本来处理句子。</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525365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15</a:t>
            </a:fld>
            <a:endParaRPr lang="en-US" dirty="0">
              <a:latin typeface="+mn-lt"/>
              <a:cs typeface="+mn-ea"/>
              <a:sym typeface="+mn-lt"/>
            </a:endParaRPr>
          </a:p>
        </p:txBody>
      </p:sp>
      <p:sp>
        <p:nvSpPr>
          <p:cNvPr id="4" name="Rectangle 48"/>
          <p:cNvSpPr/>
          <p:nvPr/>
        </p:nvSpPr>
        <p:spPr>
          <a:xfrm>
            <a:off x="1900479" y="1860189"/>
            <a:ext cx="8391041" cy="1792222"/>
          </a:xfrm>
          <a:prstGeom prst="rect">
            <a:avLst/>
          </a:prstGeom>
        </p:spPr>
        <p:txBody>
          <a:bodyPr wrap="square">
            <a:spAutoFit/>
          </a:bodyPr>
          <a:lstStyle/>
          <a:p>
            <a:pPr>
              <a:lnSpc>
                <a:spcPct val="150000"/>
              </a:lnSpc>
            </a:pPr>
            <a:r>
              <a:rPr lang="zh-CN" altLang="en-US" sz="2800" b="1" dirty="0">
                <a:solidFill>
                  <a:srgbClr val="F33B48"/>
                </a:solidFill>
                <a:cs typeface="+mn-ea"/>
                <a:sym typeface="+mn-lt"/>
              </a:rPr>
              <a:t>信息抽取的典型子任务</a:t>
            </a:r>
            <a:r>
              <a:rPr lang="en-US" altLang="zh-CN" sz="2800" b="1" dirty="0">
                <a:solidFill>
                  <a:srgbClr val="F33B48"/>
                </a:solidFill>
                <a:cs typeface="+mn-ea"/>
                <a:sym typeface="+mn-lt"/>
              </a:rPr>
              <a:t>——</a:t>
            </a:r>
            <a:r>
              <a:rPr lang="zh-CN" altLang="en-US" sz="2800" b="1" dirty="0">
                <a:solidFill>
                  <a:srgbClr val="F33B48"/>
                </a:solidFill>
                <a:cs typeface="+mn-ea"/>
                <a:sym typeface="+mn-lt"/>
              </a:rPr>
              <a:t>命名实体识别（</a:t>
            </a:r>
            <a:r>
              <a:rPr lang="en-US" altLang="zh-CN" sz="2800" b="1" dirty="0">
                <a:solidFill>
                  <a:srgbClr val="F33B48"/>
                </a:solidFill>
                <a:cs typeface="+mn-ea"/>
                <a:sym typeface="+mn-lt"/>
              </a:rPr>
              <a:t>NER</a:t>
            </a:r>
            <a:r>
              <a:rPr lang="zh-CN" altLang="en-US" sz="2800" b="1" dirty="0">
                <a:solidFill>
                  <a:srgbClr val="F33B48"/>
                </a:solidFill>
                <a:cs typeface="+mn-ea"/>
                <a:sym typeface="+mn-lt"/>
              </a:rPr>
              <a:t>）</a:t>
            </a:r>
          </a:p>
          <a:p>
            <a:pPr>
              <a:lnSpc>
                <a:spcPct val="150000"/>
              </a:lnSpc>
            </a:pPr>
            <a:endParaRPr lang="en-US" altLang="zh-CN" sz="2800" b="1" dirty="0">
              <a:solidFill>
                <a:srgbClr val="F33B48"/>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命名实体识别的任务是在文本中查找每个提及的命名实体并标记其类型。</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42095812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16</a:t>
            </a:fld>
            <a:endParaRPr lang="en-US" dirty="0">
              <a:latin typeface="+mn-lt"/>
              <a:cs typeface="+mn-ea"/>
              <a:sym typeface="+mn-lt"/>
            </a:endParaRPr>
          </a:p>
        </p:txBody>
      </p:sp>
      <p:sp>
        <p:nvSpPr>
          <p:cNvPr id="4" name="Rectangle 48"/>
          <p:cNvSpPr/>
          <p:nvPr/>
        </p:nvSpPr>
        <p:spPr>
          <a:xfrm>
            <a:off x="1900479" y="1860189"/>
            <a:ext cx="8391041" cy="4839210"/>
          </a:xfrm>
          <a:prstGeom prst="rect">
            <a:avLst/>
          </a:prstGeom>
        </p:spPr>
        <p:txBody>
          <a:bodyPr wrap="square">
            <a:spAutoFit/>
          </a:bodyPr>
          <a:lstStyle/>
          <a:p>
            <a:pPr>
              <a:lnSpc>
                <a:spcPct val="150000"/>
              </a:lnSpc>
            </a:pPr>
            <a:r>
              <a:rPr lang="zh-CN" altLang="en-US" sz="2800" b="1" dirty="0">
                <a:solidFill>
                  <a:srgbClr val="F33B48"/>
                </a:solidFill>
                <a:cs typeface="+mn-ea"/>
                <a:sym typeface="+mn-lt"/>
              </a:rPr>
              <a:t>信息抽取的典型子任务</a:t>
            </a:r>
            <a:r>
              <a:rPr lang="en-US" altLang="zh-CN" sz="2800" b="1" dirty="0">
                <a:solidFill>
                  <a:srgbClr val="F33B48"/>
                </a:solidFill>
                <a:cs typeface="+mn-ea"/>
                <a:sym typeface="+mn-lt"/>
              </a:rPr>
              <a:t>——</a:t>
            </a:r>
            <a:r>
              <a:rPr lang="zh-CN" altLang="en-US" sz="2800" b="1" dirty="0">
                <a:solidFill>
                  <a:srgbClr val="F33B48"/>
                </a:solidFill>
                <a:cs typeface="+mn-ea"/>
                <a:sym typeface="+mn-lt"/>
              </a:rPr>
              <a:t>命名实体识别（</a:t>
            </a:r>
            <a:r>
              <a:rPr lang="en-US" altLang="zh-CN" sz="2800" b="1" dirty="0">
                <a:solidFill>
                  <a:srgbClr val="F33B48"/>
                </a:solidFill>
                <a:cs typeface="+mn-ea"/>
                <a:sym typeface="+mn-lt"/>
              </a:rPr>
              <a:t>NER</a:t>
            </a:r>
            <a:r>
              <a:rPr lang="zh-CN" altLang="en-US" sz="2800" b="1" dirty="0">
                <a:solidFill>
                  <a:srgbClr val="F33B48"/>
                </a:solidFill>
                <a:cs typeface="+mn-ea"/>
                <a:sym typeface="+mn-lt"/>
              </a:rPr>
              <a:t>）</a:t>
            </a:r>
          </a:p>
          <a:p>
            <a:pPr>
              <a:lnSpc>
                <a:spcPct val="150000"/>
              </a:lnSpc>
            </a:pPr>
            <a:endParaRPr lang="en-US" altLang="zh-CN" sz="2000" b="1" dirty="0">
              <a:solidFill>
                <a:schemeClr val="accent1"/>
              </a:solidFill>
              <a:cs typeface="+mn-ea"/>
              <a:sym typeface="+mn-lt"/>
            </a:endParaRPr>
          </a:p>
          <a:p>
            <a:pPr>
              <a:lnSpc>
                <a:spcPct val="150000"/>
              </a:lnSpc>
            </a:pPr>
            <a:r>
              <a:rPr lang="en-US" altLang="zh-CN" sz="2000" b="1" dirty="0">
                <a:solidFill>
                  <a:schemeClr val="accent1"/>
                </a:solidFill>
                <a:cs typeface="+mn-ea"/>
                <a:sym typeface="+mn-lt"/>
              </a:rPr>
              <a:t>ACM</a:t>
            </a:r>
            <a:r>
              <a:rPr lang="zh-CN" altLang="en-US" sz="2000" b="1" dirty="0">
                <a:solidFill>
                  <a:schemeClr val="tx1">
                    <a:lumMod val="65000"/>
                    <a:lumOff val="35000"/>
                  </a:schemeClr>
                </a:solidFill>
                <a:cs typeface="+mn-ea"/>
                <a:sym typeface="+mn-lt"/>
              </a:rPr>
              <a:t>宣布，深度学习的三位创造者</a:t>
            </a:r>
            <a:r>
              <a:rPr lang="en-US" altLang="zh-CN" sz="2000" b="1" dirty="0" err="1">
                <a:solidFill>
                  <a:schemeClr val="accent1"/>
                </a:solidFill>
                <a:cs typeface="+mn-ea"/>
                <a:sym typeface="+mn-lt"/>
              </a:rPr>
              <a:t>Yoshua</a:t>
            </a:r>
            <a:r>
              <a:rPr lang="en-US" altLang="zh-CN" sz="2000" b="1" dirty="0">
                <a:solidFill>
                  <a:schemeClr val="accent1"/>
                </a:solidFill>
                <a:cs typeface="+mn-ea"/>
                <a:sym typeface="+mn-lt"/>
              </a:rPr>
              <a:t> </a:t>
            </a:r>
            <a:r>
              <a:rPr lang="en-US" altLang="zh-CN" sz="2000" b="1" dirty="0" err="1">
                <a:solidFill>
                  <a:schemeClr val="accent1"/>
                </a:solidFill>
                <a:cs typeface="+mn-ea"/>
                <a:sym typeface="+mn-lt"/>
              </a:rPr>
              <a:t>Bengio</a:t>
            </a:r>
            <a:r>
              <a:rPr lang="zh-CN" altLang="en-US" sz="2000" b="1" dirty="0">
                <a:solidFill>
                  <a:schemeClr val="accent1"/>
                </a:solidFill>
                <a:cs typeface="+mn-ea"/>
                <a:sym typeface="+mn-lt"/>
              </a:rPr>
              <a:t>， </a:t>
            </a:r>
            <a:r>
              <a:rPr lang="en-US" altLang="zh-CN" sz="2000" b="1" dirty="0">
                <a:solidFill>
                  <a:schemeClr val="accent1"/>
                </a:solidFill>
                <a:cs typeface="+mn-ea"/>
                <a:sym typeface="+mn-lt"/>
              </a:rPr>
              <a:t>Yann </a:t>
            </a:r>
            <a:r>
              <a:rPr lang="en-US" altLang="zh-CN" sz="2000" b="1" dirty="0" err="1">
                <a:solidFill>
                  <a:schemeClr val="accent1"/>
                </a:solidFill>
                <a:cs typeface="+mn-ea"/>
                <a:sym typeface="+mn-lt"/>
              </a:rPr>
              <a:t>LeCun</a:t>
            </a:r>
            <a:r>
              <a:rPr lang="zh-CN" altLang="en-US" sz="2000" b="1" dirty="0">
                <a:solidFill>
                  <a:schemeClr val="tx1">
                    <a:lumMod val="65000"/>
                    <a:lumOff val="35000"/>
                  </a:schemeClr>
                </a:solidFill>
                <a:cs typeface="+mn-ea"/>
                <a:sym typeface="+mn-lt"/>
              </a:rPr>
              <a:t>， 以及</a:t>
            </a:r>
            <a:r>
              <a:rPr lang="en-US" altLang="zh-CN" sz="2000" b="1" dirty="0">
                <a:solidFill>
                  <a:schemeClr val="accent1"/>
                </a:solidFill>
                <a:cs typeface="+mn-ea"/>
                <a:sym typeface="+mn-lt"/>
              </a:rPr>
              <a:t>Geoffrey Hinton</a:t>
            </a:r>
            <a:r>
              <a:rPr lang="zh-CN" altLang="en-US" sz="2000" b="1" dirty="0">
                <a:solidFill>
                  <a:schemeClr val="tx1">
                    <a:lumMod val="65000"/>
                    <a:lumOff val="35000"/>
                  </a:schemeClr>
                </a:solidFill>
                <a:cs typeface="+mn-ea"/>
                <a:sym typeface="+mn-lt"/>
              </a:rPr>
              <a:t>获得了</a:t>
            </a:r>
            <a:r>
              <a:rPr lang="en-US" altLang="zh-CN" sz="2000" b="1" dirty="0">
                <a:solidFill>
                  <a:schemeClr val="accent1"/>
                </a:solidFill>
                <a:cs typeface="+mn-ea"/>
                <a:sym typeface="+mn-lt"/>
              </a:rPr>
              <a:t>2019</a:t>
            </a:r>
            <a:r>
              <a:rPr lang="zh-CN" altLang="en-US" sz="2000" b="1" dirty="0">
                <a:solidFill>
                  <a:schemeClr val="accent1"/>
                </a:solidFill>
                <a:cs typeface="+mn-ea"/>
                <a:sym typeface="+mn-lt"/>
              </a:rPr>
              <a:t>年</a:t>
            </a:r>
            <a:r>
              <a:rPr lang="zh-CN" altLang="en-US" sz="2000" b="1" dirty="0">
                <a:solidFill>
                  <a:schemeClr val="tx1">
                    <a:lumMod val="65000"/>
                    <a:lumOff val="35000"/>
                  </a:schemeClr>
                </a:solidFill>
                <a:cs typeface="+mn-ea"/>
                <a:sym typeface="+mn-lt"/>
              </a:rPr>
              <a:t>的</a:t>
            </a:r>
            <a:r>
              <a:rPr lang="zh-CN" altLang="en-US" sz="2000" b="1" dirty="0">
                <a:solidFill>
                  <a:schemeClr val="accent1"/>
                </a:solidFill>
                <a:cs typeface="+mn-ea"/>
                <a:sym typeface="+mn-lt"/>
              </a:rPr>
              <a:t>图灵奖</a:t>
            </a:r>
            <a:endParaRPr lang="en-US" altLang="zh-CN" sz="2000" b="1" dirty="0">
              <a:solidFill>
                <a:schemeClr val="accent1"/>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机构名：</a:t>
            </a:r>
            <a:r>
              <a:rPr lang="en-US" altLang="zh-CN" sz="2000" b="1" dirty="0">
                <a:solidFill>
                  <a:schemeClr val="tx1">
                    <a:lumMod val="65000"/>
                    <a:lumOff val="35000"/>
                  </a:schemeClr>
                </a:solidFill>
                <a:cs typeface="+mn-ea"/>
                <a:sym typeface="+mn-lt"/>
              </a:rPr>
              <a:t>ACM</a:t>
            </a:r>
          </a:p>
          <a:p>
            <a:pPr>
              <a:lnSpc>
                <a:spcPct val="150000"/>
              </a:lnSpc>
            </a:pPr>
            <a:r>
              <a:rPr lang="zh-CN" altLang="en-US" sz="2000" b="1" dirty="0">
                <a:solidFill>
                  <a:schemeClr val="tx1">
                    <a:lumMod val="65000"/>
                    <a:lumOff val="35000"/>
                  </a:schemeClr>
                </a:solidFill>
                <a:cs typeface="+mn-ea"/>
                <a:sym typeface="+mn-lt"/>
              </a:rPr>
              <a:t>人名：</a:t>
            </a:r>
            <a:r>
              <a:rPr lang="en-US" altLang="zh-CN" sz="2000" b="1" dirty="0" err="1">
                <a:solidFill>
                  <a:schemeClr val="tx1">
                    <a:lumMod val="65000"/>
                    <a:lumOff val="35000"/>
                  </a:schemeClr>
                </a:solidFill>
                <a:cs typeface="+mn-ea"/>
                <a:sym typeface="+mn-lt"/>
              </a:rPr>
              <a:t>Yoshua</a:t>
            </a:r>
            <a:r>
              <a:rPr lang="en-US" altLang="zh-CN" sz="2000" b="1" dirty="0">
                <a:solidFill>
                  <a:schemeClr val="tx1">
                    <a:lumMod val="65000"/>
                    <a:lumOff val="35000"/>
                  </a:schemeClr>
                </a:solidFill>
                <a:cs typeface="+mn-ea"/>
                <a:sym typeface="+mn-lt"/>
              </a:rPr>
              <a:t> </a:t>
            </a:r>
            <a:r>
              <a:rPr lang="en-US" altLang="zh-CN" sz="2000" b="1" dirty="0" err="1">
                <a:solidFill>
                  <a:schemeClr val="tx1">
                    <a:lumMod val="65000"/>
                    <a:lumOff val="35000"/>
                  </a:schemeClr>
                </a:solidFill>
                <a:cs typeface="+mn-ea"/>
                <a:sym typeface="+mn-lt"/>
              </a:rPr>
              <a:t>Bengio</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Yann </a:t>
            </a:r>
            <a:r>
              <a:rPr lang="en-US" altLang="zh-CN" sz="2000" b="1" dirty="0" err="1">
                <a:solidFill>
                  <a:schemeClr val="tx1">
                    <a:lumMod val="65000"/>
                    <a:lumOff val="35000"/>
                  </a:schemeClr>
                </a:solidFill>
                <a:cs typeface="+mn-ea"/>
                <a:sym typeface="+mn-lt"/>
              </a:rPr>
              <a:t>LeCun</a:t>
            </a:r>
            <a:r>
              <a:rPr lang="zh-CN" altLang="en-US" sz="2000" b="1" dirty="0">
                <a:solidFill>
                  <a:schemeClr val="tx1">
                    <a:lumMod val="65000"/>
                    <a:lumOff val="35000"/>
                  </a:schemeClr>
                </a:solidFill>
                <a:cs typeface="+mn-ea"/>
                <a:sym typeface="+mn-lt"/>
              </a:rPr>
              <a:t>，</a:t>
            </a:r>
            <a:r>
              <a:rPr lang="en-US" altLang="zh-CN" sz="2000" b="1" dirty="0">
                <a:solidFill>
                  <a:schemeClr val="tx1">
                    <a:lumMod val="65000"/>
                    <a:lumOff val="35000"/>
                  </a:schemeClr>
                </a:solidFill>
                <a:cs typeface="+mn-ea"/>
                <a:sym typeface="+mn-lt"/>
              </a:rPr>
              <a:t>Geoffrey Hinton</a:t>
            </a:r>
          </a:p>
          <a:p>
            <a:pPr>
              <a:lnSpc>
                <a:spcPct val="150000"/>
              </a:lnSpc>
            </a:pPr>
            <a:r>
              <a:rPr lang="zh-CN" altLang="en-US" sz="2000" b="1" dirty="0">
                <a:solidFill>
                  <a:schemeClr val="tx1">
                    <a:lumMod val="65000"/>
                    <a:lumOff val="35000"/>
                  </a:schemeClr>
                </a:solidFill>
                <a:cs typeface="+mn-ea"/>
                <a:sym typeface="+mn-lt"/>
              </a:rPr>
              <a:t>时间：</a:t>
            </a:r>
            <a:r>
              <a:rPr lang="en-US" altLang="zh-CN" sz="2000" b="1" dirty="0">
                <a:solidFill>
                  <a:schemeClr val="tx1">
                    <a:lumMod val="65000"/>
                    <a:lumOff val="35000"/>
                  </a:schemeClr>
                </a:solidFill>
                <a:cs typeface="+mn-ea"/>
                <a:sym typeface="+mn-lt"/>
              </a:rPr>
              <a:t>2019</a:t>
            </a:r>
            <a:r>
              <a:rPr lang="zh-CN" altLang="en-US" sz="2000" b="1" dirty="0">
                <a:solidFill>
                  <a:schemeClr val="tx1">
                    <a:lumMod val="65000"/>
                    <a:lumOff val="35000"/>
                  </a:schemeClr>
                </a:solidFill>
                <a:cs typeface="+mn-ea"/>
                <a:sym typeface="+mn-lt"/>
              </a:rPr>
              <a:t>年</a:t>
            </a:r>
          </a:p>
          <a:p>
            <a:pPr>
              <a:lnSpc>
                <a:spcPct val="150000"/>
              </a:lnSpc>
            </a:pPr>
            <a:r>
              <a:rPr lang="zh-CN" altLang="en-US" sz="2000" b="1" dirty="0">
                <a:solidFill>
                  <a:schemeClr val="tx1">
                    <a:lumMod val="65000"/>
                    <a:lumOff val="35000"/>
                  </a:schemeClr>
                </a:solidFill>
                <a:cs typeface="+mn-ea"/>
                <a:sym typeface="+mn-lt"/>
              </a:rPr>
              <a:t>专有名词：图灵奖</a:t>
            </a:r>
          </a:p>
          <a:p>
            <a:pPr>
              <a:lnSpc>
                <a:spcPct val="150000"/>
              </a:lnSpc>
            </a:pP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3860192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17</a:t>
            </a:fld>
            <a:endParaRPr lang="en-US" dirty="0">
              <a:latin typeface="+mn-lt"/>
              <a:cs typeface="+mn-ea"/>
              <a:sym typeface="+mn-lt"/>
            </a:endParaRPr>
          </a:p>
        </p:txBody>
      </p:sp>
      <p:sp>
        <p:nvSpPr>
          <p:cNvPr id="4" name="Rectangle 48"/>
          <p:cNvSpPr/>
          <p:nvPr/>
        </p:nvSpPr>
        <p:spPr>
          <a:xfrm>
            <a:off x="1900479" y="1860189"/>
            <a:ext cx="10002163" cy="662489"/>
          </a:xfrm>
          <a:prstGeom prst="rect">
            <a:avLst/>
          </a:prstGeom>
        </p:spPr>
        <p:txBody>
          <a:bodyPr wrap="square">
            <a:spAutoFit/>
          </a:bodyPr>
          <a:lstStyle/>
          <a:p>
            <a:pPr>
              <a:lnSpc>
                <a:spcPct val="150000"/>
              </a:lnSpc>
            </a:pPr>
            <a:r>
              <a:rPr lang="zh-CN" altLang="en-US" sz="2800" b="1" dirty="0">
                <a:solidFill>
                  <a:srgbClr val="F33B48"/>
                </a:solidFill>
                <a:cs typeface="+mn-ea"/>
                <a:sym typeface="+mn-lt"/>
              </a:rPr>
              <a:t>信息抽取的典型子任务</a:t>
            </a:r>
            <a:r>
              <a:rPr lang="en-US" altLang="zh-CN" sz="2800" b="1" dirty="0">
                <a:solidFill>
                  <a:srgbClr val="F33B48"/>
                </a:solidFill>
                <a:cs typeface="+mn-ea"/>
                <a:sym typeface="+mn-lt"/>
              </a:rPr>
              <a:t>——</a:t>
            </a:r>
            <a:r>
              <a:rPr lang="zh-CN" altLang="en-US" sz="2800" b="1" dirty="0">
                <a:solidFill>
                  <a:srgbClr val="F33B48"/>
                </a:solidFill>
                <a:cs typeface="+mn-ea"/>
                <a:sym typeface="+mn-lt"/>
              </a:rPr>
              <a:t>关系抽取（</a:t>
            </a:r>
            <a:r>
              <a:rPr lang="en-US" altLang="zh-CN" sz="2800" b="1" dirty="0">
                <a:solidFill>
                  <a:srgbClr val="F33B48"/>
                </a:solidFill>
                <a:cs typeface="+mn-ea"/>
                <a:sym typeface="+mn-lt"/>
              </a:rPr>
              <a:t>relation extraction</a:t>
            </a:r>
            <a:r>
              <a:rPr lang="zh-CN" altLang="en-US" sz="2800" b="1" dirty="0">
                <a:solidFill>
                  <a:srgbClr val="F33B48"/>
                </a:solidFill>
                <a:cs typeface="+mn-ea"/>
                <a:sym typeface="+mn-lt"/>
              </a:rPr>
              <a:t>）</a:t>
            </a:r>
            <a:endParaRPr lang="en-US" altLang="zh-CN" sz="2800" b="1" dirty="0">
              <a:solidFill>
                <a:srgbClr val="F33B48"/>
              </a:solidFill>
              <a:cs typeface="+mn-ea"/>
              <a:sym typeface="+mn-lt"/>
            </a:endParaRPr>
          </a:p>
        </p:txBody>
      </p:sp>
      <p:sp>
        <p:nvSpPr>
          <p:cNvPr id="5" name="Rectangle 48">
            <a:extLst>
              <a:ext uri="{FF2B5EF4-FFF2-40B4-BE49-F238E27FC236}">
                <a16:creationId xmlns:a16="http://schemas.microsoft.com/office/drawing/2014/main" id="{3170A382-C6A8-804C-9928-00BAB4F9F646}"/>
              </a:ext>
            </a:extLst>
          </p:cNvPr>
          <p:cNvSpPr/>
          <p:nvPr/>
        </p:nvSpPr>
        <p:spPr>
          <a:xfrm>
            <a:off x="1900479" y="1860189"/>
            <a:ext cx="8391041" cy="2807885"/>
          </a:xfrm>
          <a:prstGeom prst="rect">
            <a:avLst/>
          </a:prstGeom>
        </p:spPr>
        <p:txBody>
          <a:bodyPr wrap="square">
            <a:spAutoFit/>
          </a:bodyPr>
          <a:lstStyle/>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查找和分类文本实体之间的语义关系，通常是配偶，子女，就业，从属和地理空间上的位置关系等二元关系。关系抽取与填充关系数据库有着密切的联系。</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5245241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18</a:t>
            </a:fld>
            <a:endParaRPr lang="en-US" dirty="0">
              <a:latin typeface="+mn-lt"/>
              <a:cs typeface="+mn-ea"/>
              <a:sym typeface="+mn-lt"/>
            </a:endParaRPr>
          </a:p>
        </p:txBody>
      </p:sp>
      <p:sp>
        <p:nvSpPr>
          <p:cNvPr id="4" name="Rectangle 48"/>
          <p:cNvSpPr/>
          <p:nvPr/>
        </p:nvSpPr>
        <p:spPr>
          <a:xfrm>
            <a:off x="1900479" y="1860189"/>
            <a:ext cx="10002163" cy="662489"/>
          </a:xfrm>
          <a:prstGeom prst="rect">
            <a:avLst/>
          </a:prstGeom>
        </p:spPr>
        <p:txBody>
          <a:bodyPr wrap="square">
            <a:spAutoFit/>
          </a:bodyPr>
          <a:lstStyle/>
          <a:p>
            <a:pPr>
              <a:lnSpc>
                <a:spcPct val="150000"/>
              </a:lnSpc>
            </a:pPr>
            <a:r>
              <a:rPr lang="zh-CN" altLang="en-US" sz="2800" b="1" dirty="0">
                <a:solidFill>
                  <a:srgbClr val="F33B48"/>
                </a:solidFill>
                <a:cs typeface="+mn-ea"/>
                <a:sym typeface="+mn-lt"/>
              </a:rPr>
              <a:t>信息抽取的典型子任务</a:t>
            </a:r>
            <a:r>
              <a:rPr lang="en-US" altLang="zh-CN" sz="2800" b="1" dirty="0">
                <a:solidFill>
                  <a:srgbClr val="F33B48"/>
                </a:solidFill>
                <a:cs typeface="+mn-ea"/>
                <a:sym typeface="+mn-lt"/>
              </a:rPr>
              <a:t>——</a:t>
            </a:r>
            <a:r>
              <a:rPr lang="zh-CN" altLang="en-US" sz="2800" b="1" dirty="0">
                <a:solidFill>
                  <a:srgbClr val="F33B48"/>
                </a:solidFill>
                <a:cs typeface="+mn-ea"/>
                <a:sym typeface="+mn-lt"/>
              </a:rPr>
              <a:t>关系抽取（</a:t>
            </a:r>
            <a:r>
              <a:rPr lang="en-US" altLang="zh-CN" sz="2800" b="1" dirty="0">
                <a:solidFill>
                  <a:srgbClr val="F33B48"/>
                </a:solidFill>
                <a:cs typeface="+mn-ea"/>
                <a:sym typeface="+mn-lt"/>
              </a:rPr>
              <a:t>relation extraction</a:t>
            </a:r>
            <a:r>
              <a:rPr lang="zh-CN" altLang="en-US" sz="2800" b="1" dirty="0">
                <a:solidFill>
                  <a:srgbClr val="F33B48"/>
                </a:solidFill>
                <a:cs typeface="+mn-ea"/>
                <a:sym typeface="+mn-lt"/>
              </a:rPr>
              <a:t>）</a:t>
            </a:r>
            <a:endParaRPr lang="en-US" altLang="zh-CN" sz="2800" b="1" dirty="0">
              <a:solidFill>
                <a:srgbClr val="F33B48"/>
              </a:solidFill>
              <a:cs typeface="+mn-ea"/>
              <a:sym typeface="+mn-lt"/>
            </a:endParaRPr>
          </a:p>
        </p:txBody>
      </p:sp>
      <p:sp>
        <p:nvSpPr>
          <p:cNvPr id="5" name="Rectangle 48">
            <a:extLst>
              <a:ext uri="{FF2B5EF4-FFF2-40B4-BE49-F238E27FC236}">
                <a16:creationId xmlns:a16="http://schemas.microsoft.com/office/drawing/2014/main" id="{3170A382-C6A8-804C-9928-00BAB4F9F646}"/>
              </a:ext>
            </a:extLst>
          </p:cNvPr>
          <p:cNvSpPr/>
          <p:nvPr/>
        </p:nvSpPr>
        <p:spPr>
          <a:xfrm>
            <a:off x="1900479" y="1860189"/>
            <a:ext cx="8391041" cy="2807885"/>
          </a:xfrm>
          <a:prstGeom prst="rect">
            <a:avLst/>
          </a:prstGeom>
        </p:spPr>
        <p:txBody>
          <a:bodyPr wrap="square">
            <a:spAutoFit/>
          </a:bodyPr>
          <a:lstStyle/>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我明天早上还得向张总汇报工作。</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我 </a:t>
            </a:r>
            <a:r>
              <a:rPr lang="en-US" altLang="zh-CN" sz="2000" b="1" dirty="0">
                <a:solidFill>
                  <a:schemeClr val="tx1">
                    <a:lumMod val="65000"/>
                    <a:lumOff val="35000"/>
                  </a:schemeClr>
                </a:solidFill>
                <a:cs typeface="+mn-ea"/>
                <a:sym typeface="+mn-lt"/>
              </a:rPr>
              <a:t>–</a:t>
            </a:r>
            <a:r>
              <a:rPr lang="zh-CN" altLang="en-US" sz="2000" b="1" dirty="0">
                <a:solidFill>
                  <a:schemeClr val="tx1">
                    <a:lumMod val="65000"/>
                    <a:lumOff val="35000"/>
                  </a:schemeClr>
                </a:solidFill>
                <a:cs typeface="+mn-ea"/>
                <a:sym typeface="+mn-lt"/>
              </a:rPr>
              <a:t> 张总：员工与老板</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1443645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19</a:t>
            </a:fld>
            <a:endParaRPr lang="en-US" dirty="0">
              <a:latin typeface="+mn-lt"/>
              <a:cs typeface="+mn-ea"/>
              <a:sym typeface="+mn-lt"/>
            </a:endParaRPr>
          </a:p>
        </p:txBody>
      </p:sp>
      <p:sp>
        <p:nvSpPr>
          <p:cNvPr id="4" name="Rectangle 48"/>
          <p:cNvSpPr/>
          <p:nvPr/>
        </p:nvSpPr>
        <p:spPr>
          <a:xfrm>
            <a:off x="1900479" y="1860189"/>
            <a:ext cx="10002163" cy="662489"/>
          </a:xfrm>
          <a:prstGeom prst="rect">
            <a:avLst/>
          </a:prstGeom>
        </p:spPr>
        <p:txBody>
          <a:bodyPr wrap="square">
            <a:spAutoFit/>
          </a:bodyPr>
          <a:lstStyle/>
          <a:p>
            <a:pPr>
              <a:lnSpc>
                <a:spcPct val="150000"/>
              </a:lnSpc>
            </a:pPr>
            <a:r>
              <a:rPr lang="zh-CN" altLang="en-US" sz="2800" b="1" dirty="0">
                <a:solidFill>
                  <a:srgbClr val="F33B48"/>
                </a:solidFill>
                <a:cs typeface="+mn-ea"/>
                <a:sym typeface="+mn-lt"/>
              </a:rPr>
              <a:t>信息抽取的典型子任务</a:t>
            </a:r>
            <a:r>
              <a:rPr lang="en-US" altLang="zh-CN" sz="2800" b="1" dirty="0">
                <a:solidFill>
                  <a:srgbClr val="F33B48"/>
                </a:solidFill>
                <a:cs typeface="+mn-ea"/>
                <a:sym typeface="+mn-lt"/>
              </a:rPr>
              <a:t>——</a:t>
            </a:r>
            <a:r>
              <a:rPr lang="zh-CN" altLang="en-US" sz="2800" b="1" dirty="0">
                <a:solidFill>
                  <a:srgbClr val="F33B48"/>
                </a:solidFill>
                <a:cs typeface="+mn-ea"/>
                <a:sym typeface="+mn-lt"/>
              </a:rPr>
              <a:t>事件提取（</a:t>
            </a:r>
            <a:r>
              <a:rPr lang="en-US" altLang="zh-CN" sz="2800" b="1" dirty="0">
                <a:solidFill>
                  <a:srgbClr val="F33B48"/>
                </a:solidFill>
                <a:cs typeface="+mn-ea"/>
                <a:sym typeface="+mn-lt"/>
              </a:rPr>
              <a:t>event extraction</a:t>
            </a:r>
            <a:r>
              <a:rPr lang="zh-CN" altLang="en-US" sz="2800" b="1" dirty="0">
                <a:solidFill>
                  <a:srgbClr val="F33B48"/>
                </a:solidFill>
                <a:cs typeface="+mn-ea"/>
                <a:sym typeface="+mn-lt"/>
              </a:rPr>
              <a:t>）</a:t>
            </a:r>
            <a:endParaRPr lang="en-US" altLang="zh-CN" sz="2800" b="1" dirty="0">
              <a:solidFill>
                <a:srgbClr val="F33B48"/>
              </a:solidFill>
              <a:cs typeface="+mn-ea"/>
              <a:sym typeface="+mn-lt"/>
            </a:endParaRPr>
          </a:p>
        </p:txBody>
      </p:sp>
      <p:sp>
        <p:nvSpPr>
          <p:cNvPr id="5" name="Rectangle 48">
            <a:extLst>
              <a:ext uri="{FF2B5EF4-FFF2-40B4-BE49-F238E27FC236}">
                <a16:creationId xmlns:a16="http://schemas.microsoft.com/office/drawing/2014/main" id="{3170A382-C6A8-804C-9928-00BAB4F9F646}"/>
              </a:ext>
            </a:extLst>
          </p:cNvPr>
          <p:cNvSpPr/>
          <p:nvPr/>
        </p:nvSpPr>
        <p:spPr>
          <a:xfrm>
            <a:off x="1900479" y="1860189"/>
            <a:ext cx="8391041" cy="1884555"/>
          </a:xfrm>
          <a:prstGeom prst="rect">
            <a:avLst/>
          </a:prstGeom>
        </p:spPr>
        <p:txBody>
          <a:bodyPr wrap="square">
            <a:spAutoFit/>
          </a:bodyPr>
          <a:lstStyle/>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查找这些实体参与的事件</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457680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3"/>
          <p:cNvSpPr>
            <a:spLocks noGrp="1"/>
          </p:cNvSpPr>
          <p:nvPr>
            <p:ph type="sldNum" sz="quarter" idx="12"/>
          </p:nvPr>
        </p:nvSpPr>
        <p:spPr/>
        <p:txBody>
          <a:bodyPr/>
          <a:lstStyle/>
          <a:p>
            <a:pPr lvl="0"/>
            <a:fld id="{FCEE2C88-6C8F-484D-AF69-578F576B1F44}" type="slidenum">
              <a:rPr lang="en-US" noProof="0" smtClean="0">
                <a:latin typeface="+mn-lt"/>
                <a:cs typeface="+mn-ea"/>
                <a:sym typeface="+mn-lt"/>
              </a:rPr>
              <a:pPr lvl="0"/>
              <a:t>2</a:t>
            </a:fld>
            <a:endParaRPr lang="en-US" noProof="0" dirty="0">
              <a:latin typeface="+mn-lt"/>
              <a:cs typeface="+mn-ea"/>
              <a:sym typeface="+mn-lt"/>
            </a:endParaRPr>
          </a:p>
        </p:txBody>
      </p:sp>
      <p:sp>
        <p:nvSpPr>
          <p:cNvPr id="7" name="文本占位符 17"/>
          <p:cNvSpPr txBox="1">
            <a:spLocks/>
          </p:cNvSpPr>
          <p:nvPr/>
        </p:nvSpPr>
        <p:spPr>
          <a:xfrm>
            <a:off x="252193" y="505633"/>
            <a:ext cx="3817473" cy="4168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000" dirty="0">
                <a:latin typeface="+mn-lt"/>
                <a:cs typeface="+mn-ea"/>
                <a:sym typeface="+mn-lt"/>
              </a:rPr>
              <a:t>TTS</a:t>
            </a:r>
            <a:r>
              <a:rPr lang="zh-CN" altLang="en-US" sz="2000" dirty="0">
                <a:latin typeface="+mn-lt"/>
                <a:cs typeface="+mn-ea"/>
                <a:sym typeface="+mn-lt"/>
              </a:rPr>
              <a:t> </a:t>
            </a:r>
            <a:r>
              <a:rPr lang="en-US" altLang="zh-CN" sz="2000" dirty="0">
                <a:latin typeface="+mn-lt"/>
                <a:cs typeface="+mn-ea"/>
                <a:sym typeface="+mn-lt"/>
              </a:rPr>
              <a:t>Demo</a:t>
            </a:r>
            <a:endParaRPr lang="zh-CN" altLang="en-US" sz="2000" dirty="0">
              <a:latin typeface="+mn-lt"/>
              <a:cs typeface="+mn-ea"/>
              <a:sym typeface="+mn-lt"/>
            </a:endParaRPr>
          </a:p>
        </p:txBody>
      </p:sp>
      <p:sp>
        <p:nvSpPr>
          <p:cNvPr id="16" name="圆角矩形 15">
            <a:extLst>
              <a:ext uri="{FF2B5EF4-FFF2-40B4-BE49-F238E27FC236}">
                <a16:creationId xmlns:a16="http://schemas.microsoft.com/office/drawing/2014/main" id="{6FD7C318-9E7F-FA4D-B64F-5B3237238B0F}"/>
              </a:ext>
            </a:extLst>
          </p:cNvPr>
          <p:cNvSpPr/>
          <p:nvPr/>
        </p:nvSpPr>
        <p:spPr>
          <a:xfrm>
            <a:off x="3383792" y="1585827"/>
            <a:ext cx="5694558" cy="4766540"/>
          </a:xfrm>
          <a:prstGeom prst="roundRect">
            <a:avLst>
              <a:gd name="adj" fmla="val 3373"/>
            </a:avLst>
          </a:prstGeom>
          <a:no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zh-CN" altLang="en-US" sz="2800" dirty="0">
                <a:solidFill>
                  <a:schemeClr val="tx1"/>
                </a:solidFill>
              </a:rPr>
              <a:t>准备工作</a:t>
            </a:r>
            <a:endParaRPr kumimoji="1" lang="en-US" altLang="zh-CN" sz="2800" dirty="0">
              <a:solidFill>
                <a:schemeClr val="tx1"/>
              </a:solidFill>
            </a:endParaRPr>
          </a:p>
          <a:p>
            <a:endParaRPr kumimoji="1" lang="en-US" altLang="zh-CN" sz="2800" dirty="0">
              <a:solidFill>
                <a:schemeClr val="tx1"/>
              </a:solidFill>
            </a:endParaRPr>
          </a:p>
          <a:p>
            <a:pPr marL="457200" indent="-457200">
              <a:lnSpc>
                <a:spcPct val="150000"/>
              </a:lnSpc>
              <a:buFont typeface="Arial" panose="020B0604020202020204" pitchFamily="34" charset="0"/>
              <a:buChar char="•"/>
            </a:pPr>
            <a:r>
              <a:rPr kumimoji="1" lang="zh-CN" altLang="en-US" sz="2800" dirty="0">
                <a:solidFill>
                  <a:schemeClr val="tx1"/>
                </a:solidFill>
              </a:rPr>
              <a:t>安装依赖库</a:t>
            </a:r>
            <a:r>
              <a:rPr kumimoji="1" lang="en-US" altLang="zh-CN" sz="2800" dirty="0" err="1">
                <a:solidFill>
                  <a:schemeClr val="tx1"/>
                </a:solidFill>
              </a:rPr>
              <a:t>scikit</a:t>
            </a:r>
            <a:r>
              <a:rPr kumimoji="1" lang="en-US" altLang="zh-CN" sz="2800" dirty="0">
                <a:solidFill>
                  <a:schemeClr val="tx1"/>
                </a:solidFill>
              </a:rPr>
              <a:t>-learn</a:t>
            </a:r>
          </a:p>
          <a:p>
            <a:pPr>
              <a:lnSpc>
                <a:spcPct val="150000"/>
              </a:lnSpc>
            </a:pPr>
            <a:r>
              <a:rPr kumimoji="1" lang="en-US" altLang="zh-CN" sz="2800" dirty="0">
                <a:solidFill>
                  <a:schemeClr val="tx1"/>
                </a:solidFill>
              </a:rPr>
              <a:t>	</a:t>
            </a:r>
            <a:r>
              <a:rPr kumimoji="1" lang="en-US" altLang="zh-CN" sz="2000" dirty="0">
                <a:solidFill>
                  <a:schemeClr val="tx1"/>
                </a:solidFill>
              </a:rPr>
              <a:t>pip3</a:t>
            </a:r>
            <a:r>
              <a:rPr kumimoji="1" lang="zh-CN" altLang="en-US" sz="2000" dirty="0">
                <a:solidFill>
                  <a:schemeClr val="tx1"/>
                </a:solidFill>
              </a:rPr>
              <a:t> </a:t>
            </a:r>
            <a:r>
              <a:rPr kumimoji="1" lang="en-US" altLang="zh-CN" sz="2000" dirty="0">
                <a:solidFill>
                  <a:schemeClr val="tx1"/>
                </a:solidFill>
              </a:rPr>
              <a:t>install</a:t>
            </a:r>
            <a:r>
              <a:rPr kumimoji="1" lang="zh-CN" altLang="en-US" sz="2000" dirty="0">
                <a:solidFill>
                  <a:schemeClr val="tx1"/>
                </a:solidFill>
              </a:rPr>
              <a:t> </a:t>
            </a:r>
            <a:r>
              <a:rPr kumimoji="1" lang="en-US" altLang="zh-CN" sz="2000" dirty="0" err="1">
                <a:solidFill>
                  <a:schemeClr val="tx1"/>
                </a:solidFill>
              </a:rPr>
              <a:t>scikit</a:t>
            </a:r>
            <a:r>
              <a:rPr kumimoji="1" lang="en-US" altLang="zh-CN" sz="2000" dirty="0">
                <a:solidFill>
                  <a:schemeClr val="tx1"/>
                </a:solidFill>
              </a:rPr>
              <a:t>-learn</a:t>
            </a:r>
          </a:p>
        </p:txBody>
      </p:sp>
    </p:spTree>
    <p:extLst>
      <p:ext uri="{BB962C8B-B14F-4D97-AF65-F5344CB8AC3E}">
        <p14:creationId xmlns:p14="http://schemas.microsoft.com/office/powerpoint/2010/main" val="32561467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20</a:t>
            </a:fld>
            <a:endParaRPr lang="en-US" dirty="0">
              <a:latin typeface="+mn-lt"/>
              <a:cs typeface="+mn-ea"/>
              <a:sym typeface="+mn-lt"/>
            </a:endParaRPr>
          </a:p>
        </p:txBody>
      </p:sp>
      <p:sp>
        <p:nvSpPr>
          <p:cNvPr id="4" name="Rectangle 48"/>
          <p:cNvSpPr/>
          <p:nvPr/>
        </p:nvSpPr>
        <p:spPr>
          <a:xfrm>
            <a:off x="1900479" y="1860189"/>
            <a:ext cx="10002163" cy="662489"/>
          </a:xfrm>
          <a:prstGeom prst="rect">
            <a:avLst/>
          </a:prstGeom>
        </p:spPr>
        <p:txBody>
          <a:bodyPr wrap="square">
            <a:spAutoFit/>
          </a:bodyPr>
          <a:lstStyle/>
          <a:p>
            <a:pPr>
              <a:lnSpc>
                <a:spcPct val="150000"/>
              </a:lnSpc>
            </a:pPr>
            <a:r>
              <a:rPr lang="zh-CN" altLang="en-US" sz="2800" b="1" dirty="0">
                <a:solidFill>
                  <a:srgbClr val="F33B48"/>
                </a:solidFill>
                <a:cs typeface="+mn-ea"/>
                <a:sym typeface="+mn-lt"/>
              </a:rPr>
              <a:t>信息抽取的典型子任务</a:t>
            </a:r>
            <a:r>
              <a:rPr lang="en-US" altLang="zh-CN" sz="2800" b="1" dirty="0">
                <a:solidFill>
                  <a:srgbClr val="F33B48"/>
                </a:solidFill>
                <a:cs typeface="+mn-ea"/>
                <a:sym typeface="+mn-lt"/>
              </a:rPr>
              <a:t>——</a:t>
            </a:r>
            <a:r>
              <a:rPr lang="zh-CN" altLang="en-US" sz="2800" b="1" dirty="0">
                <a:solidFill>
                  <a:srgbClr val="F33B48"/>
                </a:solidFill>
                <a:cs typeface="+mn-ea"/>
                <a:sym typeface="+mn-lt"/>
              </a:rPr>
              <a:t>事件提取（</a:t>
            </a:r>
            <a:r>
              <a:rPr lang="en-US" altLang="zh-CN" sz="2800" b="1" dirty="0">
                <a:solidFill>
                  <a:srgbClr val="F33B48"/>
                </a:solidFill>
                <a:cs typeface="+mn-ea"/>
                <a:sym typeface="+mn-lt"/>
              </a:rPr>
              <a:t>event extraction</a:t>
            </a:r>
            <a:r>
              <a:rPr lang="zh-CN" altLang="en-US" sz="2800" b="1" dirty="0">
                <a:solidFill>
                  <a:srgbClr val="F33B48"/>
                </a:solidFill>
                <a:cs typeface="+mn-ea"/>
                <a:sym typeface="+mn-lt"/>
              </a:rPr>
              <a:t>）</a:t>
            </a:r>
            <a:endParaRPr lang="en-US" altLang="zh-CN" sz="2800" b="1" dirty="0">
              <a:solidFill>
                <a:srgbClr val="F33B48"/>
              </a:solidFill>
              <a:cs typeface="+mn-ea"/>
              <a:sym typeface="+mn-lt"/>
            </a:endParaRPr>
          </a:p>
        </p:txBody>
      </p:sp>
      <p:sp>
        <p:nvSpPr>
          <p:cNvPr id="5" name="Rectangle 48">
            <a:extLst>
              <a:ext uri="{FF2B5EF4-FFF2-40B4-BE49-F238E27FC236}">
                <a16:creationId xmlns:a16="http://schemas.microsoft.com/office/drawing/2014/main" id="{3170A382-C6A8-804C-9928-00BAB4F9F646}"/>
              </a:ext>
            </a:extLst>
          </p:cNvPr>
          <p:cNvSpPr/>
          <p:nvPr/>
        </p:nvSpPr>
        <p:spPr>
          <a:xfrm>
            <a:off x="1900479" y="1860189"/>
            <a:ext cx="8391041" cy="4654544"/>
          </a:xfrm>
          <a:prstGeom prst="rect">
            <a:avLst/>
          </a:prstGeom>
        </p:spPr>
        <p:txBody>
          <a:bodyPr wrap="square">
            <a:spAutoFit/>
          </a:bodyPr>
          <a:lstStyle/>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2020</a:t>
            </a:r>
            <a:r>
              <a:rPr lang="zh-CN" altLang="en-US" sz="2000" b="1" dirty="0">
                <a:solidFill>
                  <a:schemeClr val="tx1">
                    <a:lumMod val="65000"/>
                    <a:lumOff val="35000"/>
                  </a:schemeClr>
                </a:solidFill>
                <a:cs typeface="+mn-ea"/>
                <a:sym typeface="+mn-lt"/>
              </a:rPr>
              <a:t>年</a:t>
            </a:r>
            <a:r>
              <a:rPr lang="en-US" altLang="zh-CN" sz="2000" b="1" dirty="0">
                <a:solidFill>
                  <a:schemeClr val="tx1">
                    <a:lumMod val="65000"/>
                    <a:lumOff val="35000"/>
                  </a:schemeClr>
                </a:solidFill>
                <a:cs typeface="+mn-ea"/>
                <a:sym typeface="+mn-lt"/>
              </a:rPr>
              <a:t>7</a:t>
            </a:r>
            <a:r>
              <a:rPr lang="zh-CN" altLang="en-US" sz="2000" b="1" dirty="0">
                <a:solidFill>
                  <a:schemeClr val="tx1">
                    <a:lumMod val="65000"/>
                    <a:lumOff val="35000"/>
                  </a:schemeClr>
                </a:solidFill>
                <a:cs typeface="+mn-ea"/>
                <a:sym typeface="+mn-lt"/>
              </a:rPr>
              <a:t>月，</a:t>
            </a:r>
            <a:r>
              <a:rPr lang="en-US" altLang="zh-CN" sz="2000" b="1" dirty="0">
                <a:solidFill>
                  <a:schemeClr val="tx1">
                    <a:lumMod val="65000"/>
                    <a:lumOff val="35000"/>
                  </a:schemeClr>
                </a:solidFill>
                <a:cs typeface="+mn-ea"/>
                <a:sym typeface="+mn-lt"/>
              </a:rPr>
              <a:t>6</a:t>
            </a:r>
            <a:r>
              <a:rPr lang="zh-CN" altLang="en-US" sz="2000" b="1" dirty="0">
                <a:solidFill>
                  <a:schemeClr val="tx1">
                    <a:lumMod val="65000"/>
                    <a:lumOff val="35000"/>
                  </a:schemeClr>
                </a:solidFill>
                <a:cs typeface="+mn-ea"/>
                <a:sym typeface="+mn-lt"/>
              </a:rPr>
              <a:t>字班的同学们就要在综体参加毕业典礼了。</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&lt;</a:t>
            </a:r>
            <a:r>
              <a:rPr lang="zh-CN" altLang="en-US" sz="2000" b="1" dirty="0">
                <a:solidFill>
                  <a:schemeClr val="tx1">
                    <a:lumMod val="65000"/>
                    <a:lumOff val="35000"/>
                  </a:schemeClr>
                </a:solidFill>
                <a:cs typeface="+mn-ea"/>
                <a:sym typeface="+mn-lt"/>
              </a:rPr>
              <a:t>毕业事件</a:t>
            </a:r>
            <a:r>
              <a:rPr lang="en-US" altLang="zh-CN" sz="2000" b="1" dirty="0">
                <a:solidFill>
                  <a:schemeClr val="tx1">
                    <a:lumMod val="65000"/>
                    <a:lumOff val="35000"/>
                  </a:schemeClr>
                </a:solidFill>
                <a:cs typeface="+mn-ea"/>
                <a:sym typeface="+mn-lt"/>
              </a:rPr>
              <a:t>&gt;</a:t>
            </a:r>
          </a:p>
          <a:p>
            <a:pPr>
              <a:lnSpc>
                <a:spcPct val="150000"/>
              </a:lnSpc>
            </a:pPr>
            <a:r>
              <a:rPr lang="zh-CN" altLang="en-US" sz="2000" b="1" dirty="0">
                <a:solidFill>
                  <a:schemeClr val="tx1">
                    <a:lumMod val="65000"/>
                    <a:lumOff val="35000"/>
                  </a:schemeClr>
                </a:solidFill>
                <a:cs typeface="+mn-ea"/>
                <a:sym typeface="+mn-lt"/>
              </a:rPr>
              <a:t>事件：毕业</a:t>
            </a: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时间：</a:t>
            </a:r>
            <a:r>
              <a:rPr lang="en-US" altLang="zh-CN" sz="2000" b="1" dirty="0">
                <a:solidFill>
                  <a:schemeClr val="tx1">
                    <a:lumMod val="65000"/>
                    <a:lumOff val="35000"/>
                  </a:schemeClr>
                </a:solidFill>
                <a:cs typeface="+mn-ea"/>
                <a:sym typeface="+mn-lt"/>
              </a:rPr>
              <a:t>2020</a:t>
            </a:r>
            <a:r>
              <a:rPr lang="zh-CN" altLang="en-US" sz="2000" b="1" dirty="0">
                <a:solidFill>
                  <a:schemeClr val="tx1">
                    <a:lumMod val="65000"/>
                    <a:lumOff val="35000"/>
                  </a:schemeClr>
                </a:solidFill>
                <a:cs typeface="+mn-ea"/>
                <a:sym typeface="+mn-lt"/>
              </a:rPr>
              <a:t>年</a:t>
            </a:r>
            <a:r>
              <a:rPr lang="en-US" altLang="zh-CN" sz="2000" b="1" dirty="0">
                <a:solidFill>
                  <a:schemeClr val="tx1">
                    <a:lumMod val="65000"/>
                    <a:lumOff val="35000"/>
                  </a:schemeClr>
                </a:solidFill>
                <a:cs typeface="+mn-ea"/>
                <a:sym typeface="+mn-lt"/>
              </a:rPr>
              <a:t>7</a:t>
            </a:r>
            <a:r>
              <a:rPr lang="zh-CN" altLang="en-US" sz="2000" b="1" dirty="0">
                <a:solidFill>
                  <a:schemeClr val="tx1">
                    <a:lumMod val="65000"/>
                    <a:lumOff val="35000"/>
                  </a:schemeClr>
                </a:solidFill>
                <a:cs typeface="+mn-ea"/>
                <a:sym typeface="+mn-lt"/>
              </a:rPr>
              <a:t>月</a:t>
            </a: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地点：综体</a:t>
            </a: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人物：</a:t>
            </a:r>
            <a:r>
              <a:rPr lang="en-US" altLang="zh-CN" sz="2000" b="1" dirty="0">
                <a:solidFill>
                  <a:schemeClr val="tx1">
                    <a:lumMod val="65000"/>
                    <a:lumOff val="35000"/>
                  </a:schemeClr>
                </a:solidFill>
                <a:cs typeface="+mn-ea"/>
                <a:sym typeface="+mn-lt"/>
              </a:rPr>
              <a:t>6</a:t>
            </a:r>
            <a:r>
              <a:rPr lang="zh-CN" altLang="en-US" sz="2000" b="1" dirty="0">
                <a:solidFill>
                  <a:schemeClr val="tx1">
                    <a:lumMod val="65000"/>
                    <a:lumOff val="35000"/>
                  </a:schemeClr>
                </a:solidFill>
                <a:cs typeface="+mn-ea"/>
                <a:sym typeface="+mn-lt"/>
              </a:rPr>
              <a:t>字班同学们</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1093555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21</a:t>
            </a:fld>
            <a:endParaRPr lang="en-US" dirty="0">
              <a:latin typeface="+mn-lt"/>
              <a:cs typeface="+mn-ea"/>
              <a:sym typeface="+mn-lt"/>
            </a:endParaRPr>
          </a:p>
        </p:txBody>
      </p:sp>
      <p:sp>
        <p:nvSpPr>
          <p:cNvPr id="4" name="Rectangle 48"/>
          <p:cNvSpPr/>
          <p:nvPr/>
        </p:nvSpPr>
        <p:spPr>
          <a:xfrm>
            <a:off x="1900479" y="1860189"/>
            <a:ext cx="8391041" cy="3177216"/>
          </a:xfrm>
          <a:prstGeom prst="rect">
            <a:avLst/>
          </a:prstGeom>
        </p:spPr>
        <p:txBody>
          <a:bodyPr wrap="square">
            <a:spAutoFit/>
          </a:bodyPr>
          <a:lstStyle/>
          <a:p>
            <a:pPr>
              <a:lnSpc>
                <a:spcPct val="150000"/>
              </a:lnSpc>
            </a:pPr>
            <a:r>
              <a:rPr lang="zh-CN" altLang="en-US" sz="2800" b="1" dirty="0">
                <a:solidFill>
                  <a:srgbClr val="F33B48"/>
                </a:solidFill>
                <a:cs typeface="+mn-ea"/>
                <a:sym typeface="+mn-lt"/>
              </a:rPr>
              <a:t>机器翻译</a:t>
            </a:r>
          </a:p>
          <a:p>
            <a:pPr>
              <a:lnSpc>
                <a:spcPct val="150000"/>
              </a:lnSpc>
            </a:pPr>
            <a:endParaRPr lang="en-US" altLang="zh-CN" sz="2800" b="1" dirty="0">
              <a:solidFill>
                <a:srgbClr val="F33B48"/>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利用机器的力量，自动将一种自然语言（源语言）的文本翻译成另一种语言（目标语言）</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谷歌翻译，百度翻译，讯飞实时翻译等</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13644180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22</a:t>
            </a:fld>
            <a:endParaRPr lang="en-US" dirty="0">
              <a:latin typeface="+mn-lt"/>
              <a:cs typeface="+mn-ea"/>
              <a:sym typeface="+mn-lt"/>
            </a:endParaRPr>
          </a:p>
        </p:txBody>
      </p:sp>
      <p:sp>
        <p:nvSpPr>
          <p:cNvPr id="4" name="Rectangle 48"/>
          <p:cNvSpPr/>
          <p:nvPr/>
        </p:nvSpPr>
        <p:spPr>
          <a:xfrm>
            <a:off x="1900479" y="1860189"/>
            <a:ext cx="8391041" cy="2715552"/>
          </a:xfrm>
          <a:prstGeom prst="rect">
            <a:avLst/>
          </a:prstGeom>
        </p:spPr>
        <p:txBody>
          <a:bodyPr wrap="square">
            <a:spAutoFit/>
          </a:bodyPr>
          <a:lstStyle/>
          <a:p>
            <a:pPr>
              <a:lnSpc>
                <a:spcPct val="150000"/>
              </a:lnSpc>
            </a:pPr>
            <a:r>
              <a:rPr lang="zh-CN" altLang="en-US" sz="2800" b="1" dirty="0">
                <a:solidFill>
                  <a:srgbClr val="F33B48"/>
                </a:solidFill>
                <a:cs typeface="+mn-ea"/>
                <a:sym typeface="+mn-lt"/>
              </a:rPr>
              <a:t>知识图谱</a:t>
            </a:r>
          </a:p>
          <a:p>
            <a:pPr>
              <a:lnSpc>
                <a:spcPct val="150000"/>
              </a:lnSpc>
            </a:pPr>
            <a:endParaRPr lang="en-US" altLang="zh-CN" sz="2800" b="1" dirty="0">
              <a:solidFill>
                <a:srgbClr val="F33B48"/>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知识图谱本质上是语义网络，是一种基于图的数据结构，由节点</a:t>
            </a:r>
            <a:r>
              <a:rPr lang="en-US" altLang="zh-CN" sz="2000" b="1" dirty="0">
                <a:solidFill>
                  <a:schemeClr val="tx1">
                    <a:lumMod val="65000"/>
                    <a:lumOff val="35000"/>
                  </a:schemeClr>
                </a:solidFill>
                <a:cs typeface="+mn-ea"/>
                <a:sym typeface="+mn-lt"/>
              </a:rPr>
              <a:t>(Point)</a:t>
            </a:r>
            <a:r>
              <a:rPr lang="zh-CN" altLang="en-US" sz="2000" b="1" dirty="0">
                <a:solidFill>
                  <a:schemeClr val="tx1">
                    <a:lumMod val="65000"/>
                    <a:lumOff val="35000"/>
                  </a:schemeClr>
                </a:solidFill>
                <a:cs typeface="+mn-ea"/>
                <a:sym typeface="+mn-lt"/>
              </a:rPr>
              <a:t>和边</a:t>
            </a:r>
            <a:r>
              <a:rPr lang="en-US" altLang="zh-CN" sz="2000" b="1" dirty="0">
                <a:solidFill>
                  <a:schemeClr val="tx1">
                    <a:lumMod val="65000"/>
                    <a:lumOff val="35000"/>
                  </a:schemeClr>
                </a:solidFill>
                <a:cs typeface="+mn-ea"/>
                <a:sym typeface="+mn-lt"/>
              </a:rPr>
              <a:t>(Edge)</a:t>
            </a:r>
            <a:r>
              <a:rPr lang="zh-CN" altLang="en-US" sz="2000" b="1" dirty="0">
                <a:solidFill>
                  <a:schemeClr val="tx1">
                    <a:lumMod val="65000"/>
                    <a:lumOff val="35000"/>
                  </a:schemeClr>
                </a:solidFill>
                <a:cs typeface="+mn-ea"/>
                <a:sym typeface="+mn-lt"/>
              </a:rPr>
              <a:t>组成。通俗地讲，知识图谱就是把所有不同种类的信息连接在一起而得到的一个关系网络。</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9888179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23</a:t>
            </a:fld>
            <a:endParaRPr lang="en-US" dirty="0">
              <a:latin typeface="+mn-lt"/>
              <a:cs typeface="+mn-ea"/>
              <a:sym typeface="+mn-lt"/>
            </a:endParaRPr>
          </a:p>
        </p:txBody>
      </p:sp>
      <p:sp>
        <p:nvSpPr>
          <p:cNvPr id="4" name="Rectangle 48"/>
          <p:cNvSpPr/>
          <p:nvPr/>
        </p:nvSpPr>
        <p:spPr>
          <a:xfrm>
            <a:off x="2559139" y="463101"/>
            <a:ext cx="8391041" cy="662489"/>
          </a:xfrm>
          <a:prstGeom prst="rect">
            <a:avLst/>
          </a:prstGeom>
        </p:spPr>
        <p:txBody>
          <a:bodyPr wrap="square">
            <a:spAutoFit/>
          </a:bodyPr>
          <a:lstStyle/>
          <a:p>
            <a:pPr>
              <a:lnSpc>
                <a:spcPct val="150000"/>
              </a:lnSpc>
            </a:pPr>
            <a:r>
              <a:rPr lang="zh-CN" altLang="en-US" sz="2800" b="1" dirty="0">
                <a:solidFill>
                  <a:srgbClr val="F33B48"/>
                </a:solidFill>
                <a:cs typeface="+mn-ea"/>
                <a:sym typeface="+mn-lt"/>
              </a:rPr>
              <a:t>知识图谱</a:t>
            </a:r>
            <a:r>
              <a:rPr lang="en-US" altLang="zh-CN" sz="2800" b="1" dirty="0">
                <a:solidFill>
                  <a:srgbClr val="F33B48"/>
                </a:solidFill>
                <a:cs typeface="+mn-ea"/>
                <a:sym typeface="+mn-lt"/>
              </a:rPr>
              <a:t>——</a:t>
            </a:r>
            <a:r>
              <a:rPr lang="en-US" altLang="zh-CN" sz="2800" b="1" dirty="0" err="1">
                <a:solidFill>
                  <a:srgbClr val="F33B48"/>
                </a:solidFill>
                <a:cs typeface="+mn-ea"/>
                <a:sym typeface="+mn-lt"/>
              </a:rPr>
              <a:t>woobo</a:t>
            </a:r>
            <a:r>
              <a:rPr lang="zh-CN" altLang="en-US" sz="2800" b="1" dirty="0">
                <a:solidFill>
                  <a:srgbClr val="F33B48"/>
                </a:solidFill>
                <a:cs typeface="+mn-ea"/>
                <a:sym typeface="+mn-lt"/>
              </a:rPr>
              <a:t>的儿童知识图谱（局部）</a:t>
            </a:r>
          </a:p>
        </p:txBody>
      </p:sp>
      <p:pic>
        <p:nvPicPr>
          <p:cNvPr id="5" name="WXWorkCapture_15766655029249.png" descr="WXWorkCapture_15766655029249.png">
            <a:extLst>
              <a:ext uri="{FF2B5EF4-FFF2-40B4-BE49-F238E27FC236}">
                <a16:creationId xmlns:a16="http://schemas.microsoft.com/office/drawing/2014/main" id="{5C39D6C8-3367-EA4A-A74C-F16A713288E6}"/>
              </a:ext>
            </a:extLst>
          </p:cNvPr>
          <p:cNvPicPr>
            <a:picLocks noChangeAspect="1"/>
          </p:cNvPicPr>
          <p:nvPr/>
        </p:nvPicPr>
        <p:blipFill>
          <a:blip r:embed="rId2"/>
          <a:stretch>
            <a:fillRect/>
          </a:stretch>
        </p:blipFill>
        <p:spPr>
          <a:xfrm>
            <a:off x="2559139" y="1125590"/>
            <a:ext cx="7073721" cy="5698641"/>
          </a:xfrm>
          <a:prstGeom prst="rect">
            <a:avLst/>
          </a:prstGeom>
          <a:ln w="12700">
            <a:miter lim="400000"/>
          </a:ln>
        </p:spPr>
      </p:pic>
      <p:pic>
        <p:nvPicPr>
          <p:cNvPr id="6" name="teal woobo shopify-01.png" descr="teal woobo shopify-01.png">
            <a:extLst>
              <a:ext uri="{FF2B5EF4-FFF2-40B4-BE49-F238E27FC236}">
                <a16:creationId xmlns:a16="http://schemas.microsoft.com/office/drawing/2014/main" id="{62B6C38F-62E6-DD49-A5A8-90B9452E68FC}"/>
              </a:ext>
            </a:extLst>
          </p:cNvPr>
          <p:cNvPicPr>
            <a:picLocks noChangeAspect="1"/>
          </p:cNvPicPr>
          <p:nvPr/>
        </p:nvPicPr>
        <p:blipFill>
          <a:blip r:embed="rId3"/>
          <a:stretch>
            <a:fillRect/>
          </a:stretch>
        </p:blipFill>
        <p:spPr>
          <a:xfrm>
            <a:off x="2475056" y="1066191"/>
            <a:ext cx="1775369" cy="1775368"/>
          </a:xfrm>
          <a:prstGeom prst="rect">
            <a:avLst/>
          </a:prstGeom>
          <a:ln w="12700">
            <a:miter lim="400000"/>
          </a:ln>
        </p:spPr>
      </p:pic>
    </p:spTree>
    <p:extLst>
      <p:ext uri="{BB962C8B-B14F-4D97-AF65-F5344CB8AC3E}">
        <p14:creationId xmlns:p14="http://schemas.microsoft.com/office/powerpoint/2010/main" val="28730979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24</a:t>
            </a:fld>
            <a:endParaRPr lang="en-US" dirty="0">
              <a:latin typeface="+mn-lt"/>
              <a:cs typeface="+mn-ea"/>
              <a:sym typeface="+mn-lt"/>
            </a:endParaRPr>
          </a:p>
        </p:txBody>
      </p:sp>
      <p:sp>
        <p:nvSpPr>
          <p:cNvPr id="4" name="Rectangle 48"/>
          <p:cNvSpPr/>
          <p:nvPr/>
        </p:nvSpPr>
        <p:spPr>
          <a:xfrm>
            <a:off x="1900479" y="1860189"/>
            <a:ext cx="8391041" cy="3177216"/>
          </a:xfrm>
          <a:prstGeom prst="rect">
            <a:avLst/>
          </a:prstGeom>
        </p:spPr>
        <p:txBody>
          <a:bodyPr wrap="square">
            <a:spAutoFit/>
          </a:bodyPr>
          <a:lstStyle/>
          <a:p>
            <a:pPr>
              <a:lnSpc>
                <a:spcPct val="150000"/>
              </a:lnSpc>
            </a:pPr>
            <a:r>
              <a:rPr lang="zh-CN" altLang="en-US" sz="2800" b="1" dirty="0">
                <a:solidFill>
                  <a:srgbClr val="F33B48"/>
                </a:solidFill>
                <a:cs typeface="+mn-ea"/>
                <a:sym typeface="+mn-lt"/>
              </a:rPr>
              <a:t>聊天机器人（</a:t>
            </a:r>
            <a:r>
              <a:rPr lang="en-US" altLang="zh-CN" sz="2800" b="1" dirty="0" err="1">
                <a:solidFill>
                  <a:srgbClr val="F33B48"/>
                </a:solidFill>
                <a:cs typeface="+mn-ea"/>
                <a:sym typeface="+mn-lt"/>
              </a:rPr>
              <a:t>ChatBot</a:t>
            </a:r>
            <a:r>
              <a:rPr lang="zh-CN" altLang="en-US" sz="2800" b="1" dirty="0">
                <a:solidFill>
                  <a:srgbClr val="F33B48"/>
                </a:solidFill>
                <a:cs typeface="+mn-ea"/>
                <a:sym typeface="+mn-lt"/>
              </a:rPr>
              <a:t>）</a:t>
            </a:r>
          </a:p>
          <a:p>
            <a:pPr>
              <a:lnSpc>
                <a:spcPct val="150000"/>
              </a:lnSpc>
            </a:pPr>
            <a:endParaRPr lang="en-US" altLang="zh-CN" sz="2800" b="1" dirty="0">
              <a:solidFill>
                <a:srgbClr val="F33B48"/>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聊天机器人是经由对话或文字进行交谈的计算机程序。能够模拟人类对话，通过图灵测试。</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en-US" altLang="zh-CN" sz="2000" b="1" dirty="0" err="1">
                <a:solidFill>
                  <a:schemeClr val="tx1">
                    <a:lumMod val="65000"/>
                    <a:lumOff val="35000"/>
                  </a:schemeClr>
                </a:solidFill>
                <a:cs typeface="+mn-ea"/>
                <a:sym typeface="+mn-lt"/>
              </a:rPr>
              <a:t>siri</a:t>
            </a:r>
            <a:r>
              <a:rPr lang="zh-CN" altLang="en-US" sz="2000" b="1" dirty="0">
                <a:solidFill>
                  <a:schemeClr val="tx1">
                    <a:lumMod val="65000"/>
                    <a:lumOff val="35000"/>
                  </a:schemeClr>
                </a:solidFill>
                <a:cs typeface="+mn-ea"/>
                <a:sym typeface="+mn-lt"/>
              </a:rPr>
              <a:t>，小爱同学，微软小冰</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804693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25</a:t>
            </a:fld>
            <a:endParaRPr lang="en-US" dirty="0">
              <a:latin typeface="+mn-lt"/>
              <a:cs typeface="+mn-ea"/>
              <a:sym typeface="+mn-lt"/>
            </a:endParaRPr>
          </a:p>
        </p:txBody>
      </p:sp>
      <p:sp>
        <p:nvSpPr>
          <p:cNvPr id="12" name="object 3">
            <a:extLst>
              <a:ext uri="{FF2B5EF4-FFF2-40B4-BE49-F238E27FC236}">
                <a16:creationId xmlns:a16="http://schemas.microsoft.com/office/drawing/2014/main" id="{6C51DAAB-1879-BA4F-A86F-856BDF17A35F}"/>
              </a:ext>
            </a:extLst>
          </p:cNvPr>
          <p:cNvSpPr txBox="1"/>
          <p:nvPr/>
        </p:nvSpPr>
        <p:spPr>
          <a:xfrm>
            <a:off x="2880866" y="3275560"/>
            <a:ext cx="2377599" cy="184666"/>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spAutoFit/>
          </a:bodyPr>
          <a:lstStyle>
            <a:lvl1pPr indent="12700" algn="ctr">
              <a:spcBef>
                <a:spcPts val="100"/>
              </a:spcBef>
              <a:defRPr sz="1200" spc="60">
                <a:solidFill>
                  <a:srgbClr val="16BBB3"/>
                </a:solidFill>
                <a:latin typeface="Yuanti SC Bold"/>
                <a:ea typeface="Yuanti SC Bold"/>
                <a:cs typeface="Yuanti SC Bold"/>
                <a:sym typeface="Yuanti SC Bold"/>
              </a:defRPr>
            </a:lvl1pPr>
          </a:lstStyle>
          <a:p>
            <a:r>
              <a:rPr lang="en-US" altLang="zh-CN" dirty="0" err="1"/>
              <a:t>woobo</a:t>
            </a:r>
            <a:r>
              <a:rPr dirty="0" err="1"/>
              <a:t>个性化人物化的对话系统</a:t>
            </a:r>
            <a:endParaRPr dirty="0"/>
          </a:p>
        </p:txBody>
      </p:sp>
      <p:sp>
        <p:nvSpPr>
          <p:cNvPr id="13" name="object 4">
            <a:extLst>
              <a:ext uri="{FF2B5EF4-FFF2-40B4-BE49-F238E27FC236}">
                <a16:creationId xmlns:a16="http://schemas.microsoft.com/office/drawing/2014/main" id="{F6554686-85D5-0145-A4F3-11C28CAC911E}"/>
              </a:ext>
            </a:extLst>
          </p:cNvPr>
          <p:cNvSpPr txBox="1"/>
          <p:nvPr/>
        </p:nvSpPr>
        <p:spPr>
          <a:xfrm>
            <a:off x="2508088" y="3600332"/>
            <a:ext cx="2816544" cy="1458028"/>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spAutoFit/>
          </a:bodyPr>
          <a:lstStyle/>
          <a:p>
            <a:pPr marL="165100" indent="-152400">
              <a:lnSpc>
                <a:spcPct val="120000"/>
              </a:lnSpc>
              <a:spcBef>
                <a:spcPts val="100"/>
              </a:spcBef>
              <a:buSzPct val="100000"/>
              <a:buChar char="•"/>
              <a:tabLst>
                <a:tab pos="165100" algn="l"/>
              </a:tabLst>
              <a:defRPr sz="1100" spc="55">
                <a:solidFill>
                  <a:srgbClr val="808184"/>
                </a:solidFill>
              </a:defRPr>
            </a:pPr>
            <a:r>
              <a:rPr dirty="0" err="1"/>
              <a:t>深度学习训练概率模型</a:t>
            </a:r>
            <a:endParaRPr dirty="0"/>
          </a:p>
          <a:p>
            <a:pPr marL="165100" indent="-152400">
              <a:lnSpc>
                <a:spcPct val="120000"/>
              </a:lnSpc>
              <a:spcBef>
                <a:spcPts val="800"/>
              </a:spcBef>
              <a:buSzPct val="100000"/>
              <a:buChar char="•"/>
              <a:tabLst>
                <a:tab pos="165100" algn="l"/>
              </a:tabLst>
              <a:defRPr sz="1100" spc="55">
                <a:solidFill>
                  <a:srgbClr val="808184"/>
                </a:solidFill>
              </a:defRPr>
            </a:pPr>
            <a:r>
              <a:rPr dirty="0" err="1"/>
              <a:t>根据人物语言风格逐词生成对话内容</a:t>
            </a:r>
            <a:endParaRPr dirty="0"/>
          </a:p>
          <a:p>
            <a:pPr marL="165100" marR="5080" indent="-152400">
              <a:lnSpc>
                <a:spcPct val="120000"/>
              </a:lnSpc>
              <a:spcBef>
                <a:spcPts val="600"/>
              </a:spcBef>
              <a:buSzPct val="100000"/>
              <a:buChar char="•"/>
              <a:tabLst>
                <a:tab pos="165100" algn="l"/>
              </a:tabLst>
              <a:defRPr sz="1100" spc="55">
                <a:solidFill>
                  <a:srgbClr val="808184"/>
                </a:solidFill>
              </a:defRPr>
            </a:pPr>
            <a:r>
              <a:rPr dirty="0" err="1"/>
              <a:t>基于文本数据可以模仿任何名人、形象的语言风</a:t>
            </a:r>
            <a:r>
              <a:rPr spc="0" dirty="0" err="1"/>
              <a:t>格</a:t>
            </a:r>
            <a:r>
              <a:rPr spc="125" dirty="0"/>
              <a:t> </a:t>
            </a:r>
            <a:r>
              <a:rPr dirty="0"/>
              <a:t>(</a:t>
            </a:r>
            <a:r>
              <a:rPr spc="60" dirty="0" err="1"/>
              <a:t>比</a:t>
            </a:r>
            <a:r>
              <a:rPr spc="4" dirty="0" err="1"/>
              <a:t>如</a:t>
            </a:r>
            <a:r>
              <a:rPr spc="125" dirty="0"/>
              <a:t> </a:t>
            </a:r>
            <a:r>
              <a:rPr spc="-9" dirty="0"/>
              <a:t>Yoda,</a:t>
            </a:r>
            <a:r>
              <a:rPr spc="125" dirty="0"/>
              <a:t> </a:t>
            </a:r>
            <a:r>
              <a:rPr spc="-16" dirty="0"/>
              <a:t>Donald</a:t>
            </a:r>
            <a:r>
              <a:rPr spc="132" dirty="0"/>
              <a:t> </a:t>
            </a:r>
            <a:r>
              <a:rPr spc="16" dirty="0"/>
              <a:t>Trump)</a:t>
            </a:r>
          </a:p>
          <a:p>
            <a:pPr marL="165100" marR="5080" indent="-152400">
              <a:lnSpc>
                <a:spcPct val="120000"/>
              </a:lnSpc>
              <a:spcBef>
                <a:spcPts val="600"/>
              </a:spcBef>
              <a:buSzPct val="100000"/>
              <a:buChar char="•"/>
              <a:tabLst>
                <a:tab pos="165100" algn="l"/>
              </a:tabLst>
              <a:defRPr sz="1100" spc="55">
                <a:solidFill>
                  <a:srgbClr val="808184"/>
                </a:solidFill>
              </a:defRPr>
            </a:pPr>
            <a:r>
              <a:rPr dirty="0" err="1"/>
              <a:t>基于小样本量语音数据可以模仿任何形象的语音风格</a:t>
            </a:r>
            <a:endParaRPr dirty="0"/>
          </a:p>
        </p:txBody>
      </p:sp>
      <p:sp>
        <p:nvSpPr>
          <p:cNvPr id="14" name="object 7">
            <a:extLst>
              <a:ext uri="{FF2B5EF4-FFF2-40B4-BE49-F238E27FC236}">
                <a16:creationId xmlns:a16="http://schemas.microsoft.com/office/drawing/2014/main" id="{8DEDA664-4749-3648-B6E3-C8309DF7A92F}"/>
              </a:ext>
            </a:extLst>
          </p:cNvPr>
          <p:cNvSpPr/>
          <p:nvPr/>
        </p:nvSpPr>
        <p:spPr>
          <a:xfrm>
            <a:off x="2916755" y="1859951"/>
            <a:ext cx="1999210" cy="1458724"/>
          </a:xfrm>
          <a:prstGeom prst="rect">
            <a:avLst/>
          </a:prstGeom>
          <a:blipFill>
            <a:blip r:embed="rId2"/>
            <a:stretch>
              <a:fillRect/>
            </a:stretch>
          </a:blipFill>
          <a:ln w="12700">
            <a:miter lim="400000"/>
          </a:ln>
        </p:spPr>
        <p:txBody>
          <a:bodyPr lIns="45718" tIns="45718" rIns="45718" bIns="45718"/>
          <a:lstStyle/>
          <a:p>
            <a:pPr>
              <a:defRPr>
                <a:latin typeface="+mj-lt"/>
                <a:ea typeface="+mj-ea"/>
                <a:cs typeface="+mj-cs"/>
                <a:sym typeface="Calibri"/>
              </a:defRPr>
            </a:pPr>
            <a:endParaRPr/>
          </a:p>
        </p:txBody>
      </p:sp>
      <p:sp>
        <p:nvSpPr>
          <p:cNvPr id="15" name="object 48">
            <a:extLst>
              <a:ext uri="{FF2B5EF4-FFF2-40B4-BE49-F238E27FC236}">
                <a16:creationId xmlns:a16="http://schemas.microsoft.com/office/drawing/2014/main" id="{DB621308-27CD-9640-8F65-D1DDF6E88CB3}"/>
              </a:ext>
            </a:extLst>
          </p:cNvPr>
          <p:cNvSpPr txBox="1"/>
          <p:nvPr/>
        </p:nvSpPr>
        <p:spPr>
          <a:xfrm>
            <a:off x="6339645" y="1445894"/>
            <a:ext cx="3729757" cy="4973734"/>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spAutoFit/>
          </a:bodyPr>
          <a:lstStyle/>
          <a:p>
            <a:pPr indent="11301" defTabSz="813816">
              <a:lnSpc>
                <a:spcPct val="130000"/>
              </a:lnSpc>
              <a:spcBef>
                <a:spcPts val="500"/>
              </a:spcBef>
              <a:defRPr sz="1100" b="1" spc="8">
                <a:solidFill>
                  <a:srgbClr val="00BDB4"/>
                </a:solidFill>
              </a:defRPr>
            </a:pPr>
            <a:r>
              <a:rPr dirty="0"/>
              <a:t>What are you doing?</a:t>
            </a:r>
            <a:endParaRPr spc="11" dirty="0"/>
          </a:p>
          <a:p>
            <a:pPr marR="1194161" indent="11301" defTabSz="813816">
              <a:lnSpc>
                <a:spcPct val="130000"/>
              </a:lnSpc>
              <a:spcBef>
                <a:spcPts val="200"/>
              </a:spcBef>
              <a:defRPr sz="1100" spc="8">
                <a:solidFill>
                  <a:srgbClr val="168390"/>
                </a:solidFill>
              </a:defRPr>
            </a:pPr>
            <a:r>
              <a:rPr b="1" dirty="0"/>
              <a:t>bYoda:</a:t>
            </a:r>
            <a:r>
              <a:rPr dirty="0"/>
              <a:t> I’m doing my magic solo.  </a:t>
            </a:r>
          </a:p>
          <a:p>
            <a:pPr marR="1194161" indent="11301" defTabSz="813816">
              <a:lnSpc>
                <a:spcPct val="130000"/>
              </a:lnSpc>
              <a:spcBef>
                <a:spcPts val="200"/>
              </a:spcBef>
              <a:defRPr sz="1100" spc="8">
                <a:solidFill>
                  <a:srgbClr val="168390"/>
                </a:solidFill>
              </a:defRPr>
            </a:pPr>
            <a:r>
              <a:rPr b="1" dirty="0"/>
              <a:t>bTrump: </a:t>
            </a:r>
            <a:r>
              <a:rPr dirty="0"/>
              <a:t>I’m building a wall, right now.</a:t>
            </a:r>
          </a:p>
          <a:p>
            <a:pPr marR="1194161" indent="11301" defTabSz="813816">
              <a:lnSpc>
                <a:spcPct val="130000"/>
              </a:lnSpc>
              <a:spcBef>
                <a:spcPts val="200"/>
              </a:spcBef>
              <a:defRPr sz="1100" spc="8">
                <a:solidFill>
                  <a:srgbClr val="FF0000"/>
                </a:solidFill>
              </a:defRPr>
            </a:pPr>
            <a:endParaRPr spc="11" dirty="0">
              <a:solidFill>
                <a:srgbClr val="FFFFFF"/>
              </a:solidFill>
            </a:endParaRPr>
          </a:p>
          <a:p>
            <a:pPr marR="1212810" indent="11301" defTabSz="813816">
              <a:lnSpc>
                <a:spcPct val="130000"/>
              </a:lnSpc>
              <a:defRPr sz="1100" spc="8">
                <a:solidFill>
                  <a:srgbClr val="00BDB4"/>
                </a:solidFill>
              </a:defRPr>
            </a:pPr>
            <a:r>
              <a:rPr b="1" dirty="0"/>
              <a:t>Do you prefer Star Wars to Star Trek?  </a:t>
            </a:r>
            <a:br>
              <a:rPr b="1" dirty="0"/>
            </a:br>
            <a:r>
              <a:rPr b="1" dirty="0">
                <a:solidFill>
                  <a:srgbClr val="168390"/>
                </a:solidFill>
              </a:rPr>
              <a:t>bYoda:</a:t>
            </a:r>
            <a:r>
              <a:rPr dirty="0">
                <a:solidFill>
                  <a:srgbClr val="168390"/>
                </a:solidFill>
              </a:rPr>
              <a:t> Yeah, I do like Star Wars.</a:t>
            </a:r>
            <a:endParaRPr spc="11" dirty="0">
              <a:solidFill>
                <a:srgbClr val="168390"/>
              </a:solidFill>
            </a:endParaRPr>
          </a:p>
          <a:p>
            <a:pPr indent="11301" defTabSz="813816">
              <a:lnSpc>
                <a:spcPct val="130000"/>
              </a:lnSpc>
              <a:spcBef>
                <a:spcPts val="100"/>
              </a:spcBef>
              <a:defRPr sz="1100" spc="8">
                <a:solidFill>
                  <a:srgbClr val="168390"/>
                </a:solidFill>
              </a:defRPr>
            </a:pPr>
            <a:r>
              <a:rPr b="1" dirty="0"/>
              <a:t>bTrump:</a:t>
            </a:r>
            <a:r>
              <a:rPr dirty="0"/>
              <a:t> I do not care. I was watching the apprentice.</a:t>
            </a:r>
            <a:br>
              <a:rPr dirty="0"/>
            </a:br>
            <a:endParaRPr spc="11" dirty="0">
              <a:solidFill>
                <a:srgbClr val="FFFFFF"/>
              </a:solidFill>
            </a:endParaRPr>
          </a:p>
          <a:p>
            <a:pPr indent="11301" defTabSz="813816">
              <a:lnSpc>
                <a:spcPct val="130000"/>
              </a:lnSpc>
              <a:spcBef>
                <a:spcPts val="400"/>
              </a:spcBef>
              <a:defRPr sz="1100" b="1" spc="8">
                <a:solidFill>
                  <a:srgbClr val="00BDB4"/>
                </a:solidFill>
              </a:defRPr>
            </a:pPr>
            <a:r>
              <a:rPr dirty="0"/>
              <a:t>Are you up?</a:t>
            </a:r>
            <a:endParaRPr spc="11" dirty="0"/>
          </a:p>
          <a:p>
            <a:pPr marR="4520" indent="11301" defTabSz="813816">
              <a:lnSpc>
                <a:spcPct val="130000"/>
              </a:lnSpc>
              <a:spcBef>
                <a:spcPts val="100"/>
              </a:spcBef>
              <a:defRPr sz="1100" spc="8">
                <a:solidFill>
                  <a:srgbClr val="168390"/>
                </a:solidFill>
              </a:defRPr>
            </a:pPr>
            <a:r>
              <a:rPr b="1" dirty="0"/>
              <a:t>bYoda:</a:t>
            </a:r>
            <a:r>
              <a:rPr dirty="0"/>
              <a:t> Yeah, I’m up. Leaving my home. What about you? </a:t>
            </a:r>
            <a:br>
              <a:rPr dirty="0"/>
            </a:br>
            <a:r>
              <a:rPr dirty="0"/>
              <a:t>Have  you got your ship?</a:t>
            </a:r>
            <a:endParaRPr spc="11" dirty="0"/>
          </a:p>
          <a:p>
            <a:pPr marR="313658" indent="11301" defTabSz="813816">
              <a:lnSpc>
                <a:spcPct val="130000"/>
              </a:lnSpc>
              <a:defRPr sz="1100" spc="8">
                <a:solidFill>
                  <a:srgbClr val="FF0000"/>
                </a:solidFill>
              </a:defRPr>
            </a:pPr>
            <a:r>
              <a:rPr b="1" dirty="0">
                <a:solidFill>
                  <a:srgbClr val="168390"/>
                </a:solidFill>
              </a:rPr>
              <a:t>bTrump: </a:t>
            </a:r>
            <a:r>
              <a:rPr dirty="0">
                <a:solidFill>
                  <a:srgbClr val="168390"/>
                </a:solidFill>
              </a:rPr>
              <a:t>I’m up at 12p.m. and you know, where are you?  </a:t>
            </a:r>
            <a:br>
              <a:rPr dirty="0"/>
            </a:br>
            <a:br>
              <a:rPr dirty="0"/>
            </a:br>
            <a:r>
              <a:rPr b="1" dirty="0">
                <a:solidFill>
                  <a:srgbClr val="00BDB4"/>
                </a:solidFill>
              </a:rPr>
              <a:t>Where are you?</a:t>
            </a:r>
            <a:endParaRPr spc="11" dirty="0">
              <a:solidFill>
                <a:srgbClr val="FFFFFF"/>
              </a:solidFill>
            </a:endParaRPr>
          </a:p>
          <a:p>
            <a:pPr marR="304615" indent="11301" defTabSz="813816">
              <a:lnSpc>
                <a:spcPct val="130000"/>
              </a:lnSpc>
              <a:defRPr sz="1100" spc="8">
                <a:solidFill>
                  <a:srgbClr val="168390"/>
                </a:solidFill>
              </a:defRPr>
            </a:pPr>
            <a:r>
              <a:rPr b="1" dirty="0"/>
              <a:t>bYoda: </a:t>
            </a:r>
            <a:r>
              <a:rPr dirty="0"/>
              <a:t>We’re heading to the dark side of Jabba’s Palace.  </a:t>
            </a:r>
            <a:endParaRPr lang="en-US" altLang="zh-CN" dirty="0"/>
          </a:p>
          <a:p>
            <a:pPr marR="304615" indent="11301" defTabSz="813816">
              <a:lnSpc>
                <a:spcPct val="130000"/>
              </a:lnSpc>
              <a:defRPr sz="1100" spc="8">
                <a:solidFill>
                  <a:srgbClr val="168390"/>
                </a:solidFill>
              </a:defRPr>
            </a:pPr>
            <a:r>
              <a:rPr b="1" dirty="0" err="1"/>
              <a:t>bTrump</a:t>
            </a:r>
            <a:r>
              <a:rPr b="1" dirty="0"/>
              <a:t>:</a:t>
            </a:r>
            <a:r>
              <a:rPr dirty="0"/>
              <a:t> I went to the white house, we were in Brooklyn.</a:t>
            </a:r>
          </a:p>
        </p:txBody>
      </p:sp>
      <p:sp>
        <p:nvSpPr>
          <p:cNvPr id="16" name="圆角矩形">
            <a:extLst>
              <a:ext uri="{FF2B5EF4-FFF2-40B4-BE49-F238E27FC236}">
                <a16:creationId xmlns:a16="http://schemas.microsoft.com/office/drawing/2014/main" id="{B750034A-4E50-FE4A-ABA5-F2EEB6646FEC}"/>
              </a:ext>
            </a:extLst>
          </p:cNvPr>
          <p:cNvSpPr/>
          <p:nvPr/>
        </p:nvSpPr>
        <p:spPr>
          <a:xfrm>
            <a:off x="2174536" y="1723676"/>
            <a:ext cx="3534448" cy="3688429"/>
          </a:xfrm>
          <a:prstGeom prst="roundRect">
            <a:avLst>
              <a:gd name="adj" fmla="val 10688"/>
            </a:avLst>
          </a:prstGeom>
          <a:ln w="25400" cap="rnd">
            <a:solidFill>
              <a:srgbClr val="16BBB3"/>
            </a:solidFill>
            <a:custDash>
              <a:ds d="100000" sp="200000"/>
            </a:custDash>
          </a:ln>
        </p:spPr>
        <p:txBody>
          <a:bodyPr lIns="45718" tIns="45718" rIns="45718" bIns="45718" anchor="ctr"/>
          <a:lstStyle/>
          <a:p>
            <a:endParaRPr/>
          </a:p>
        </p:txBody>
      </p:sp>
      <p:sp>
        <p:nvSpPr>
          <p:cNvPr id="17" name="线条">
            <a:extLst>
              <a:ext uri="{FF2B5EF4-FFF2-40B4-BE49-F238E27FC236}">
                <a16:creationId xmlns:a16="http://schemas.microsoft.com/office/drawing/2014/main" id="{FE041431-B20F-3D41-B4E6-56A227A013EA}"/>
              </a:ext>
            </a:extLst>
          </p:cNvPr>
          <p:cNvSpPr/>
          <p:nvPr/>
        </p:nvSpPr>
        <p:spPr>
          <a:xfrm>
            <a:off x="5699306" y="3580590"/>
            <a:ext cx="509825" cy="1"/>
          </a:xfrm>
          <a:prstGeom prst="line">
            <a:avLst/>
          </a:prstGeom>
          <a:ln w="25400" cap="rnd">
            <a:solidFill>
              <a:srgbClr val="16BBB3"/>
            </a:solidFill>
            <a:custDash>
              <a:ds d="100000" sp="200000"/>
            </a:custDash>
            <a:tailEnd type="triangle" len="sm"/>
          </a:ln>
        </p:spPr>
        <p:txBody>
          <a:bodyPr lIns="45718" tIns="45718" rIns="45718" bIns="45718"/>
          <a:lstStyle/>
          <a:p>
            <a:endParaRPr/>
          </a:p>
        </p:txBody>
      </p:sp>
      <p:sp>
        <p:nvSpPr>
          <p:cNvPr id="18" name="线条">
            <a:extLst>
              <a:ext uri="{FF2B5EF4-FFF2-40B4-BE49-F238E27FC236}">
                <a16:creationId xmlns:a16="http://schemas.microsoft.com/office/drawing/2014/main" id="{556C127F-77BE-9E48-B08A-8367F0992301}"/>
              </a:ext>
            </a:extLst>
          </p:cNvPr>
          <p:cNvSpPr/>
          <p:nvPr/>
        </p:nvSpPr>
        <p:spPr>
          <a:xfrm flipV="1">
            <a:off x="6194167" y="1880723"/>
            <a:ext cx="1" cy="3206529"/>
          </a:xfrm>
          <a:prstGeom prst="line">
            <a:avLst/>
          </a:prstGeom>
          <a:ln w="25400">
            <a:solidFill>
              <a:srgbClr val="16BBB3"/>
            </a:solidFill>
          </a:ln>
        </p:spPr>
        <p:txBody>
          <a:bodyPr lIns="45718" tIns="45718" rIns="45718" bIns="45718"/>
          <a:lstStyle/>
          <a:p>
            <a:endParaRPr/>
          </a:p>
        </p:txBody>
      </p:sp>
    </p:spTree>
    <p:extLst>
      <p:ext uri="{BB962C8B-B14F-4D97-AF65-F5344CB8AC3E}">
        <p14:creationId xmlns:p14="http://schemas.microsoft.com/office/powerpoint/2010/main" val="17950960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
          <p:cNvSpPr txBox="1"/>
          <p:nvPr/>
        </p:nvSpPr>
        <p:spPr>
          <a:xfrm>
            <a:off x="4585333" y="3424634"/>
            <a:ext cx="4689296"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zh-CN" altLang="en-US" sz="2400" dirty="0">
                <a:solidFill>
                  <a:schemeClr val="bg1">
                    <a:lumMod val="75000"/>
                  </a:schemeClr>
                </a:solidFill>
                <a:cs typeface="+mn-ea"/>
                <a:sym typeface="+mn-lt"/>
              </a:rPr>
              <a:t>最基本的文本表示方法</a:t>
            </a:r>
          </a:p>
        </p:txBody>
      </p:sp>
      <p:sp>
        <p:nvSpPr>
          <p:cNvPr id="3" name="文本框 8"/>
          <p:cNvSpPr txBox="1"/>
          <p:nvPr/>
        </p:nvSpPr>
        <p:spPr>
          <a:xfrm>
            <a:off x="4585331" y="2655193"/>
            <a:ext cx="6555629" cy="7694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kumimoji="1" lang="zh-CN" altLang="en-US" sz="4400" b="1" dirty="0">
                <a:solidFill>
                  <a:schemeClr val="tx1">
                    <a:lumMod val="75000"/>
                    <a:lumOff val="25000"/>
                  </a:schemeClr>
                </a:solidFill>
                <a:cs typeface="+mn-ea"/>
                <a:sym typeface="+mn-lt"/>
              </a:rPr>
              <a:t>词袋模型 </a:t>
            </a:r>
            <a:r>
              <a:rPr kumimoji="1" lang="en-US" altLang="zh-CN" sz="4400" b="1" dirty="0">
                <a:solidFill>
                  <a:schemeClr val="tx1">
                    <a:lumMod val="75000"/>
                    <a:lumOff val="25000"/>
                  </a:schemeClr>
                </a:solidFill>
                <a:cs typeface="+mn-ea"/>
                <a:sym typeface="+mn-lt"/>
              </a:rPr>
              <a:t>Bag-of-words</a:t>
            </a:r>
          </a:p>
        </p:txBody>
      </p:sp>
      <p:cxnSp>
        <p:nvCxnSpPr>
          <p:cNvPr id="4" name="直接连接符 3"/>
          <p:cNvCxnSpPr/>
          <p:nvPr/>
        </p:nvCxnSpPr>
        <p:spPr>
          <a:xfrm>
            <a:off x="4416441" y="2757714"/>
            <a:ext cx="0" cy="1128585"/>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699658" y="2485638"/>
            <a:ext cx="1547892" cy="1573583"/>
            <a:chOff x="2498710" y="2311467"/>
            <a:chExt cx="1748840" cy="1777866"/>
          </a:xfrm>
        </p:grpSpPr>
        <p:sp>
          <p:nvSpPr>
            <p:cNvPr id="6" name="椭圆 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8000" dirty="0"/>
                <a:t>2</a:t>
              </a:r>
              <a:endParaRPr lang="zh-CN" altLang="en-US" sz="8000" dirty="0"/>
            </a:p>
          </p:txBody>
        </p:sp>
        <p:sp>
          <p:nvSpPr>
            <p:cNvPr id="7" name="椭圆 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8000" dirty="0"/>
            </a:p>
          </p:txBody>
        </p:sp>
        <p:sp>
          <p:nvSpPr>
            <p:cNvPr id="8" name="椭圆 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9" name="椭圆 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Tree>
    <p:extLst>
      <p:ext uri="{BB962C8B-B14F-4D97-AF65-F5344CB8AC3E}">
        <p14:creationId xmlns:p14="http://schemas.microsoft.com/office/powerpoint/2010/main" val="23149375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Bag-of-words</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27</a:t>
            </a:fld>
            <a:endParaRPr lang="en-US" dirty="0">
              <a:latin typeface="+mn-lt"/>
              <a:cs typeface="+mn-ea"/>
              <a:sym typeface="+mn-lt"/>
            </a:endParaRPr>
          </a:p>
        </p:txBody>
      </p:sp>
      <p:sp>
        <p:nvSpPr>
          <p:cNvPr id="4" name="Rectangle 48"/>
          <p:cNvSpPr/>
          <p:nvPr/>
        </p:nvSpPr>
        <p:spPr>
          <a:xfrm>
            <a:off x="1900479" y="1860189"/>
            <a:ext cx="8391041" cy="1308820"/>
          </a:xfrm>
          <a:prstGeom prst="rect">
            <a:avLst/>
          </a:prstGeom>
        </p:spPr>
        <p:txBody>
          <a:bodyPr wrap="square">
            <a:spAutoFit/>
          </a:bodyPr>
          <a:lstStyle/>
          <a:p>
            <a:pPr>
              <a:lnSpc>
                <a:spcPct val="150000"/>
              </a:lnSpc>
            </a:pPr>
            <a:r>
              <a:rPr lang="en-US" altLang="zh-CN" sz="2800" b="1" dirty="0">
                <a:solidFill>
                  <a:srgbClr val="F33B48"/>
                </a:solidFill>
                <a:cs typeface="+mn-ea"/>
                <a:sym typeface="+mn-lt"/>
              </a:rPr>
              <a:t>NLP</a:t>
            </a:r>
            <a:r>
              <a:rPr lang="zh-CN" altLang="en-US" sz="2800" b="1" dirty="0">
                <a:solidFill>
                  <a:srgbClr val="F33B48"/>
                </a:solidFill>
                <a:cs typeface="+mn-ea"/>
                <a:sym typeface="+mn-lt"/>
              </a:rPr>
              <a:t>：将自然语言转化为机器可处理的语言</a:t>
            </a:r>
            <a:endParaRPr lang="en-US" altLang="zh-CN" sz="2800" b="1" dirty="0">
              <a:solidFill>
                <a:srgbClr val="F33B48"/>
              </a:solidFill>
              <a:cs typeface="+mn-ea"/>
              <a:sym typeface="+mn-lt"/>
            </a:endParaRPr>
          </a:p>
          <a:p>
            <a:pPr>
              <a:lnSpc>
                <a:spcPct val="150000"/>
              </a:lnSpc>
            </a:pPr>
            <a:endParaRPr lang="en-US" altLang="zh-CN" sz="2800" b="1" dirty="0">
              <a:solidFill>
                <a:srgbClr val="F33B48"/>
              </a:solidFill>
              <a:cs typeface="+mn-ea"/>
              <a:sym typeface="+mn-lt"/>
            </a:endParaRPr>
          </a:p>
        </p:txBody>
      </p:sp>
      <p:pic>
        <p:nvPicPr>
          <p:cNvPr id="5" name="图片 4">
            <a:extLst>
              <a:ext uri="{FF2B5EF4-FFF2-40B4-BE49-F238E27FC236}">
                <a16:creationId xmlns:a16="http://schemas.microsoft.com/office/drawing/2014/main" id="{47EF8A92-F5C0-1D4F-9CB9-5DA5904DA6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2744" y="3429000"/>
            <a:ext cx="1800000" cy="1800000"/>
          </a:xfrm>
          <a:prstGeom prst="rect">
            <a:avLst/>
          </a:prstGeom>
        </p:spPr>
      </p:pic>
      <p:pic>
        <p:nvPicPr>
          <p:cNvPr id="6" name="图片 5">
            <a:extLst>
              <a:ext uri="{FF2B5EF4-FFF2-40B4-BE49-F238E27FC236}">
                <a16:creationId xmlns:a16="http://schemas.microsoft.com/office/drawing/2014/main" id="{05051EBF-C5C4-F246-8F74-C4C473278D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9810" y="3429000"/>
            <a:ext cx="1800000" cy="1800000"/>
          </a:xfrm>
          <a:prstGeom prst="rect">
            <a:avLst/>
          </a:prstGeom>
        </p:spPr>
      </p:pic>
      <p:sp>
        <p:nvSpPr>
          <p:cNvPr id="7" name="Rectangle 48">
            <a:extLst>
              <a:ext uri="{FF2B5EF4-FFF2-40B4-BE49-F238E27FC236}">
                <a16:creationId xmlns:a16="http://schemas.microsoft.com/office/drawing/2014/main" id="{C3468897-2906-3D47-82E0-F6090ED2465F}"/>
              </a:ext>
            </a:extLst>
          </p:cNvPr>
          <p:cNvSpPr/>
          <p:nvPr/>
        </p:nvSpPr>
        <p:spPr>
          <a:xfrm>
            <a:off x="5325761" y="3714023"/>
            <a:ext cx="1561500" cy="614977"/>
          </a:xfrm>
          <a:prstGeom prst="rect">
            <a:avLst/>
          </a:prstGeom>
        </p:spPr>
        <p:txBody>
          <a:bodyPr wrap="square">
            <a:spAutoFit/>
          </a:bodyPr>
          <a:lstStyle/>
          <a:p>
            <a:pPr algn="ctr">
              <a:lnSpc>
                <a:spcPct val="200000"/>
              </a:lnSpc>
            </a:pPr>
            <a:r>
              <a:rPr lang="en-US" altLang="zh-CN" sz="2000" b="1" dirty="0">
                <a:solidFill>
                  <a:schemeClr val="tx1">
                    <a:lumMod val="65000"/>
                    <a:lumOff val="35000"/>
                  </a:schemeClr>
                </a:solidFill>
                <a:cs typeface="+mn-ea"/>
                <a:sym typeface="+mn-lt"/>
              </a:rPr>
              <a:t>NLP</a:t>
            </a:r>
            <a:endParaRPr lang="en-US" sz="2000" b="1" dirty="0">
              <a:solidFill>
                <a:schemeClr val="tx1">
                  <a:lumMod val="65000"/>
                  <a:lumOff val="35000"/>
                </a:schemeClr>
              </a:solidFill>
              <a:cs typeface="+mn-ea"/>
              <a:sym typeface="+mn-lt"/>
            </a:endParaRPr>
          </a:p>
        </p:txBody>
      </p:sp>
      <p:cxnSp>
        <p:nvCxnSpPr>
          <p:cNvPr id="8" name="直线箭头连接符 7">
            <a:extLst>
              <a:ext uri="{FF2B5EF4-FFF2-40B4-BE49-F238E27FC236}">
                <a16:creationId xmlns:a16="http://schemas.microsoft.com/office/drawing/2014/main" id="{C4DF34D6-95AE-6844-8014-08CB3E2D4DE4}"/>
              </a:ext>
            </a:extLst>
          </p:cNvPr>
          <p:cNvCxnSpPr/>
          <p:nvPr/>
        </p:nvCxnSpPr>
        <p:spPr>
          <a:xfrm>
            <a:off x="4497844" y="4930134"/>
            <a:ext cx="340360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86418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Bag-of-words</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28</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3731214"/>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a:p>
            <a:pPr>
              <a:lnSpc>
                <a:spcPct val="150000"/>
              </a:lnSpc>
            </a:pPr>
            <a:endParaRPr lang="en-US" altLang="zh-CN" sz="2000" b="1" dirty="0">
              <a:solidFill>
                <a:schemeClr val="tx1">
                  <a:lumMod val="65000"/>
                  <a:lumOff val="35000"/>
                </a:schemeClr>
              </a:solidFill>
              <a:cs typeface="+mn-ea"/>
              <a:sym typeface="+mn-lt"/>
            </a:endParaRP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什么是机器可识别的语言？</a:t>
            </a: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	</a:t>
            </a:r>
            <a:r>
              <a:rPr lang="zh-CN" altLang="en-US" sz="2000" b="1" dirty="0">
                <a:solidFill>
                  <a:schemeClr val="accent1"/>
                </a:solidFill>
                <a:cs typeface="+mn-ea"/>
                <a:sym typeface="+mn-lt"/>
              </a:rPr>
              <a:t>数字化</a:t>
            </a:r>
            <a:endParaRPr lang="en-US" altLang="zh-CN" sz="2000" b="1" dirty="0">
              <a:solidFill>
                <a:schemeClr val="accent1"/>
              </a:solidFill>
              <a:cs typeface="+mn-ea"/>
              <a:sym typeface="Wingdings" pitchFamily="2" charset="2"/>
            </a:endParaRPr>
          </a:p>
          <a:p>
            <a:pPr marL="342900" indent="-342900">
              <a:lnSpc>
                <a:spcPct val="150000"/>
              </a:lnSpc>
              <a:buFont typeface="Arial" panose="020B0604020202020204" pitchFamily="34" charset="0"/>
              <a:buChar char="•"/>
            </a:pPr>
            <a:endParaRPr lang="en-US" altLang="zh-CN" sz="2000" b="1" dirty="0">
              <a:solidFill>
                <a:schemeClr val="tx1">
                  <a:lumMod val="65000"/>
                  <a:lumOff val="35000"/>
                </a:schemeClr>
              </a:solidFill>
              <a:cs typeface="+mn-ea"/>
              <a:sym typeface="+mn-lt"/>
            </a:endParaRP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如何进行文本表征？</a:t>
            </a: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	</a:t>
            </a:r>
            <a:r>
              <a:rPr lang="zh-CN" altLang="en-US" sz="2000" b="1" dirty="0">
                <a:solidFill>
                  <a:schemeClr val="accent1"/>
                </a:solidFill>
                <a:cs typeface="+mn-ea"/>
                <a:sym typeface="+mn-lt"/>
              </a:rPr>
              <a:t>标量、向量、矩阵</a:t>
            </a:r>
            <a:r>
              <a:rPr lang="en-US" altLang="zh-CN" sz="2000" b="1" dirty="0">
                <a:solidFill>
                  <a:schemeClr val="accent1"/>
                </a:solidFill>
                <a:cs typeface="+mn-ea"/>
                <a:sym typeface="+mn-lt"/>
              </a:rPr>
              <a:t>…</a:t>
            </a:r>
          </a:p>
        </p:txBody>
      </p:sp>
    </p:spTree>
    <p:extLst>
      <p:ext uri="{BB962C8B-B14F-4D97-AF65-F5344CB8AC3E}">
        <p14:creationId xmlns:p14="http://schemas.microsoft.com/office/powerpoint/2010/main" val="31831990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Bag-of-words</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29</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2345707"/>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accent1"/>
              </a:solidFill>
              <a:cs typeface="+mn-ea"/>
              <a:sym typeface="+mn-lt"/>
            </a:endParaRPr>
          </a:p>
          <a:p>
            <a:pPr>
              <a:lnSpc>
                <a:spcPct val="150000"/>
              </a:lnSpc>
            </a:pPr>
            <a:r>
              <a:rPr lang="zh-CN" altLang="en-US" sz="2000" b="1" dirty="0">
                <a:solidFill>
                  <a:schemeClr val="accent1"/>
                </a:solidFill>
                <a:cs typeface="+mn-ea"/>
                <a:sym typeface="+mn-lt"/>
              </a:rPr>
              <a:t>句子 </a:t>
            </a:r>
            <a:r>
              <a:rPr lang="en-US" altLang="zh-CN" sz="2000" b="1" dirty="0">
                <a:solidFill>
                  <a:schemeClr val="accent1"/>
                </a:solidFill>
                <a:cs typeface="+mn-ea"/>
                <a:sym typeface="Wingdings" pitchFamily="2" charset="2"/>
              </a:rPr>
              <a:t></a:t>
            </a:r>
            <a:r>
              <a:rPr lang="zh-CN" altLang="en-US" sz="2000" b="1" dirty="0">
                <a:solidFill>
                  <a:schemeClr val="accent1"/>
                </a:solidFill>
                <a:cs typeface="+mn-ea"/>
                <a:sym typeface="+mn-lt"/>
              </a:rPr>
              <a:t> 句子里面有好多单词 </a:t>
            </a:r>
            <a:r>
              <a:rPr lang="en-US" altLang="zh-CN" sz="2000" b="1" dirty="0">
                <a:solidFill>
                  <a:schemeClr val="accent1"/>
                </a:solidFill>
                <a:cs typeface="+mn-ea"/>
                <a:sym typeface="Wingdings" pitchFamily="2" charset="2"/>
              </a:rPr>
              <a:t></a:t>
            </a:r>
            <a:r>
              <a:rPr lang="zh-CN" altLang="en-US" sz="2000" b="1" dirty="0">
                <a:solidFill>
                  <a:schemeClr val="accent1"/>
                </a:solidFill>
                <a:cs typeface="+mn-ea"/>
                <a:sym typeface="+mn-lt"/>
              </a:rPr>
              <a:t> 词的数量（数字化）</a:t>
            </a:r>
            <a:r>
              <a:rPr lang="en-US" altLang="zh-CN" sz="2000" b="1" dirty="0">
                <a:solidFill>
                  <a:schemeClr val="accent1"/>
                </a:solidFill>
                <a:cs typeface="+mn-ea"/>
                <a:sym typeface="Wingdings" pitchFamily="2" charset="2"/>
              </a:rPr>
              <a:t></a:t>
            </a:r>
            <a:r>
              <a:rPr lang="zh-CN" altLang="en-US" sz="2000" b="1" dirty="0">
                <a:solidFill>
                  <a:schemeClr val="accent1"/>
                </a:solidFill>
                <a:cs typeface="+mn-ea"/>
                <a:sym typeface="+mn-lt"/>
              </a:rPr>
              <a:t> </a:t>
            </a:r>
            <a:r>
              <a:rPr lang="en-US" altLang="zh-CN" sz="2000" b="1" dirty="0">
                <a:solidFill>
                  <a:schemeClr val="accent1"/>
                </a:solidFill>
                <a:cs typeface="+mn-ea"/>
                <a:sym typeface="+mn-lt"/>
              </a:rPr>
              <a:t>Bag-of-words</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1396353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353585" y="2460675"/>
            <a:ext cx="3174928" cy="751139"/>
            <a:chOff x="4123410" y="1826618"/>
            <a:chExt cx="3174928" cy="751139"/>
          </a:xfrm>
        </p:grpSpPr>
        <p:grpSp>
          <p:nvGrpSpPr>
            <p:cNvPr id="3" name="组合 2"/>
            <p:cNvGrpSpPr/>
            <p:nvPr/>
          </p:nvGrpSpPr>
          <p:grpSpPr>
            <a:xfrm>
              <a:off x="4123410" y="1826618"/>
              <a:ext cx="738875" cy="751139"/>
              <a:chOff x="2498710" y="2311467"/>
              <a:chExt cx="1748840" cy="1777866"/>
            </a:xfrm>
          </p:grpSpPr>
          <p:sp>
            <p:nvSpPr>
              <p:cNvPr id="7" name="椭圆 6"/>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3200" dirty="0"/>
                  <a:t>1</a:t>
                </a:r>
                <a:endParaRPr lang="zh-CN" altLang="en-US" sz="3200" dirty="0"/>
              </a:p>
            </p:txBody>
          </p:sp>
          <p:sp>
            <p:nvSpPr>
              <p:cNvPr id="8" name="椭圆 7"/>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6600" dirty="0"/>
              </a:p>
            </p:txBody>
          </p:sp>
          <p:sp>
            <p:nvSpPr>
              <p:cNvPr id="9" name="椭圆 8"/>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sp>
            <p:nvSpPr>
              <p:cNvPr id="10" name="椭圆 9"/>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grpSp>
        <p:sp>
          <p:nvSpPr>
            <p:cNvPr id="4" name="文本框 8"/>
            <p:cNvSpPr txBox="1"/>
            <p:nvPr/>
          </p:nvSpPr>
          <p:spPr>
            <a:xfrm>
              <a:off x="4927756" y="1844007"/>
              <a:ext cx="2256815"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1" lang="zh-CN" altLang="en-US" sz="2000" i="0" u="none" strike="noStrike" kern="1200" cap="none" spc="0" normalizeH="0" baseline="0" noProof="0" dirty="0">
                  <a:ln>
                    <a:noFill/>
                  </a:ln>
                  <a:solidFill>
                    <a:schemeClr val="tx1">
                      <a:lumMod val="75000"/>
                      <a:lumOff val="25000"/>
                    </a:schemeClr>
                  </a:solidFill>
                  <a:effectLst/>
                  <a:uLnTx/>
                  <a:uFillTx/>
                  <a:cs typeface="+mn-ea"/>
                  <a:sym typeface="+mn-lt"/>
                </a:rPr>
                <a:t>什么是</a:t>
              </a:r>
              <a:r>
                <a:rPr kumimoji="1" lang="en-US" altLang="zh-CN" sz="2000" i="0" u="none" strike="noStrike" kern="1200" cap="none" spc="0" normalizeH="0" baseline="0" noProof="0" dirty="0">
                  <a:ln>
                    <a:noFill/>
                  </a:ln>
                  <a:solidFill>
                    <a:schemeClr val="tx1">
                      <a:lumMod val="75000"/>
                      <a:lumOff val="25000"/>
                    </a:schemeClr>
                  </a:solidFill>
                  <a:effectLst/>
                  <a:uLnTx/>
                  <a:uFillTx/>
                  <a:cs typeface="+mn-ea"/>
                  <a:sym typeface="+mn-lt"/>
                </a:rPr>
                <a:t>NLP</a:t>
              </a:r>
              <a:endParaRPr kumimoji="1" lang="zh-CN" altLang="en-US" sz="200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5" name="文本框 4"/>
            <p:cNvSpPr txBox="1"/>
            <p:nvPr/>
          </p:nvSpPr>
          <p:spPr>
            <a:xfrm>
              <a:off x="4927755" y="2269980"/>
              <a:ext cx="2370583" cy="30777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kumimoji="1" lang="en-US" altLang="zh-CN" sz="1400" dirty="0">
                  <a:solidFill>
                    <a:schemeClr val="tx1">
                      <a:lumMod val="50000"/>
                      <a:lumOff val="50000"/>
                    </a:schemeClr>
                  </a:solidFill>
                  <a:cs typeface="+mn-ea"/>
                  <a:sym typeface="+mn-lt"/>
                </a:rPr>
                <a:t>NLP</a:t>
              </a:r>
              <a:r>
                <a:rPr kumimoji="1" lang="zh-CN" altLang="en-US" sz="1400" dirty="0">
                  <a:solidFill>
                    <a:schemeClr val="tx1">
                      <a:lumMod val="50000"/>
                      <a:lumOff val="50000"/>
                    </a:schemeClr>
                  </a:solidFill>
                  <a:cs typeface="+mn-ea"/>
                  <a:sym typeface="+mn-lt"/>
                </a:rPr>
                <a:t>的第一印象</a:t>
              </a:r>
            </a:p>
          </p:txBody>
        </p:sp>
        <p:cxnSp>
          <p:nvCxnSpPr>
            <p:cNvPr id="6" name="直接连接符 5"/>
            <p:cNvCxnSpPr/>
            <p:nvPr/>
          </p:nvCxnSpPr>
          <p:spPr>
            <a:xfrm>
              <a:off x="4927755" y="1892087"/>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1" name="组合 10"/>
          <p:cNvGrpSpPr/>
          <p:nvPr/>
        </p:nvGrpSpPr>
        <p:grpSpPr>
          <a:xfrm>
            <a:off x="6663489" y="2460675"/>
            <a:ext cx="3863974" cy="751139"/>
            <a:chOff x="4123410" y="1826618"/>
            <a:chExt cx="3863974" cy="751139"/>
          </a:xfrm>
        </p:grpSpPr>
        <p:grpSp>
          <p:nvGrpSpPr>
            <p:cNvPr id="12" name="组合 11"/>
            <p:cNvGrpSpPr/>
            <p:nvPr/>
          </p:nvGrpSpPr>
          <p:grpSpPr>
            <a:xfrm>
              <a:off x="4123410" y="1826618"/>
              <a:ext cx="738875" cy="751139"/>
              <a:chOff x="2498710" y="2311467"/>
              <a:chExt cx="1748840" cy="1777866"/>
            </a:xfrm>
          </p:grpSpPr>
          <p:sp>
            <p:nvSpPr>
              <p:cNvPr id="16" name="椭圆 1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3200" dirty="0"/>
                  <a:t>2</a:t>
                </a:r>
                <a:endParaRPr lang="zh-CN" altLang="en-US" sz="3200" dirty="0"/>
              </a:p>
            </p:txBody>
          </p:sp>
          <p:sp>
            <p:nvSpPr>
              <p:cNvPr id="17" name="椭圆 1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6600" dirty="0"/>
              </a:p>
            </p:txBody>
          </p:sp>
          <p:sp>
            <p:nvSpPr>
              <p:cNvPr id="18" name="椭圆 1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sp>
            <p:nvSpPr>
              <p:cNvPr id="19" name="椭圆 1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grpSp>
        <p:sp>
          <p:nvSpPr>
            <p:cNvPr id="13" name="文本框 8"/>
            <p:cNvSpPr txBox="1"/>
            <p:nvPr/>
          </p:nvSpPr>
          <p:spPr>
            <a:xfrm>
              <a:off x="4927755" y="1844007"/>
              <a:ext cx="3059629"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just">
                <a:defRPr/>
              </a:pPr>
              <a:r>
                <a:rPr kumimoji="1" lang="zh-CN" altLang="en-US" sz="2000" dirty="0">
                  <a:solidFill>
                    <a:schemeClr val="tx1">
                      <a:lumMod val="75000"/>
                      <a:lumOff val="25000"/>
                    </a:schemeClr>
                  </a:solidFill>
                  <a:cs typeface="+mn-ea"/>
                  <a:sym typeface="+mn-lt"/>
                </a:rPr>
                <a:t>词袋模型 </a:t>
              </a:r>
              <a:r>
                <a:rPr kumimoji="1" lang="en-US" altLang="zh-CN" sz="2000" dirty="0">
                  <a:solidFill>
                    <a:schemeClr val="tx1">
                      <a:lumMod val="75000"/>
                      <a:lumOff val="25000"/>
                    </a:schemeClr>
                  </a:solidFill>
                  <a:cs typeface="+mn-ea"/>
                  <a:sym typeface="+mn-lt"/>
                </a:rPr>
                <a:t>Bag-of-words</a:t>
              </a:r>
            </a:p>
          </p:txBody>
        </p:sp>
        <p:sp>
          <p:nvSpPr>
            <p:cNvPr id="14" name="文本框 4"/>
            <p:cNvSpPr txBox="1"/>
            <p:nvPr/>
          </p:nvSpPr>
          <p:spPr>
            <a:xfrm>
              <a:off x="4927755" y="2269980"/>
              <a:ext cx="2662606" cy="30777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zh-CN" altLang="en-US" sz="1400" dirty="0">
                  <a:solidFill>
                    <a:schemeClr val="tx1">
                      <a:lumMod val="50000"/>
                      <a:lumOff val="50000"/>
                    </a:schemeClr>
                  </a:solidFill>
                  <a:cs typeface="+mn-ea"/>
                  <a:sym typeface="+mn-lt"/>
                </a:rPr>
                <a:t>最基本的文本表示方法</a:t>
              </a:r>
              <a:endParaRPr kumimoji="1" lang="zh-CN" altLang="en-US" sz="1400" i="0" u="none" strike="noStrike" kern="1200" cap="none" spc="0" normalizeH="0" baseline="0" noProof="0" dirty="0">
                <a:ln>
                  <a:noFill/>
                </a:ln>
                <a:solidFill>
                  <a:schemeClr val="tx1">
                    <a:lumMod val="50000"/>
                    <a:lumOff val="50000"/>
                  </a:schemeClr>
                </a:solidFill>
                <a:effectLst/>
                <a:uLnTx/>
                <a:uFillTx/>
                <a:cs typeface="+mn-ea"/>
                <a:sym typeface="+mn-lt"/>
              </a:endParaRPr>
            </a:p>
          </p:txBody>
        </p:sp>
        <p:cxnSp>
          <p:nvCxnSpPr>
            <p:cNvPr id="15" name="直接连接符 14"/>
            <p:cNvCxnSpPr/>
            <p:nvPr/>
          </p:nvCxnSpPr>
          <p:spPr>
            <a:xfrm>
              <a:off x="4927755" y="1892087"/>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2353585" y="3779128"/>
            <a:ext cx="3580961" cy="751139"/>
            <a:chOff x="4123410" y="1826618"/>
            <a:chExt cx="3580961" cy="751139"/>
          </a:xfrm>
        </p:grpSpPr>
        <p:grpSp>
          <p:nvGrpSpPr>
            <p:cNvPr id="30" name="组合 29"/>
            <p:cNvGrpSpPr/>
            <p:nvPr/>
          </p:nvGrpSpPr>
          <p:grpSpPr>
            <a:xfrm>
              <a:off x="4123410" y="1826618"/>
              <a:ext cx="738875" cy="751139"/>
              <a:chOff x="2498710" y="2311467"/>
              <a:chExt cx="1748840" cy="1777866"/>
            </a:xfrm>
          </p:grpSpPr>
          <p:sp>
            <p:nvSpPr>
              <p:cNvPr id="34" name="椭圆 33"/>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3200" dirty="0"/>
                  <a:t>3</a:t>
                </a:r>
                <a:endParaRPr lang="zh-CN" altLang="en-US" sz="3200" dirty="0"/>
              </a:p>
            </p:txBody>
          </p:sp>
          <p:sp>
            <p:nvSpPr>
              <p:cNvPr id="35" name="椭圆 34"/>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6600" dirty="0"/>
              </a:p>
            </p:txBody>
          </p:sp>
          <p:sp>
            <p:nvSpPr>
              <p:cNvPr id="36" name="椭圆 35"/>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sp>
            <p:nvSpPr>
              <p:cNvPr id="37" name="椭圆 36"/>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grpSp>
        <p:sp>
          <p:nvSpPr>
            <p:cNvPr id="31" name="文本框 8"/>
            <p:cNvSpPr txBox="1"/>
            <p:nvPr/>
          </p:nvSpPr>
          <p:spPr>
            <a:xfrm>
              <a:off x="4927756" y="1844007"/>
              <a:ext cx="2776615"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just">
                <a:defRPr/>
              </a:pPr>
              <a:r>
                <a:rPr kumimoji="1" lang="zh-CN" altLang="en-US" sz="2000" dirty="0">
                  <a:solidFill>
                    <a:schemeClr val="tx1">
                      <a:lumMod val="75000"/>
                      <a:lumOff val="25000"/>
                    </a:schemeClr>
                  </a:solidFill>
                  <a:cs typeface="+mn-ea"/>
                  <a:sym typeface="+mn-lt"/>
                </a:rPr>
                <a:t>词频</a:t>
              </a:r>
              <a:r>
                <a:rPr kumimoji="1" lang="en-US" altLang="zh-CN" sz="2000" dirty="0">
                  <a:solidFill>
                    <a:schemeClr val="tx1">
                      <a:lumMod val="75000"/>
                      <a:lumOff val="25000"/>
                    </a:schemeClr>
                  </a:solidFill>
                  <a:cs typeface="+mn-ea"/>
                  <a:sym typeface="+mn-lt"/>
                </a:rPr>
                <a:t>-</a:t>
              </a:r>
              <a:r>
                <a:rPr kumimoji="1" lang="zh-CN" altLang="en-US" sz="2000" dirty="0">
                  <a:solidFill>
                    <a:schemeClr val="tx1">
                      <a:lumMod val="75000"/>
                      <a:lumOff val="25000"/>
                    </a:schemeClr>
                  </a:solidFill>
                  <a:cs typeface="+mn-ea"/>
                  <a:sym typeface="+mn-lt"/>
                </a:rPr>
                <a:t>逆文档频率 </a:t>
              </a:r>
              <a:r>
                <a:rPr kumimoji="1" lang="en-US" altLang="zh-CN" sz="2000" dirty="0" err="1">
                  <a:solidFill>
                    <a:schemeClr val="tx1">
                      <a:lumMod val="75000"/>
                      <a:lumOff val="25000"/>
                    </a:schemeClr>
                  </a:solidFill>
                  <a:cs typeface="+mn-ea"/>
                  <a:sym typeface="+mn-lt"/>
                </a:rPr>
                <a:t>tf-idf</a:t>
              </a:r>
              <a:endParaRPr kumimoji="1" lang="en-US" altLang="zh-CN" sz="2000" dirty="0">
                <a:solidFill>
                  <a:schemeClr val="tx1">
                    <a:lumMod val="75000"/>
                    <a:lumOff val="25000"/>
                  </a:schemeClr>
                </a:solidFill>
                <a:cs typeface="+mn-ea"/>
                <a:sym typeface="+mn-lt"/>
              </a:endParaRPr>
            </a:p>
          </p:txBody>
        </p:sp>
        <p:sp>
          <p:nvSpPr>
            <p:cNvPr id="32" name="文本框 4"/>
            <p:cNvSpPr txBox="1"/>
            <p:nvPr/>
          </p:nvSpPr>
          <p:spPr>
            <a:xfrm>
              <a:off x="4927755" y="2269980"/>
              <a:ext cx="2256815" cy="30777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zh-CN" altLang="en-US" sz="1400" dirty="0">
                  <a:solidFill>
                    <a:schemeClr val="tx1">
                      <a:lumMod val="50000"/>
                      <a:lumOff val="50000"/>
                    </a:schemeClr>
                  </a:solidFill>
                  <a:cs typeface="+mn-ea"/>
                  <a:sym typeface="+mn-lt"/>
                </a:rPr>
                <a:t>带权重的文本表示方法</a:t>
              </a:r>
              <a:endParaRPr kumimoji="1" lang="zh-CN" altLang="en-US" sz="1400" i="0" u="none" strike="noStrike" kern="1200" cap="none" spc="0" normalizeH="0" baseline="0" noProof="0" dirty="0">
                <a:ln>
                  <a:noFill/>
                </a:ln>
                <a:solidFill>
                  <a:schemeClr val="tx1">
                    <a:lumMod val="50000"/>
                    <a:lumOff val="50000"/>
                  </a:schemeClr>
                </a:solidFill>
                <a:effectLst/>
                <a:uLnTx/>
                <a:uFillTx/>
                <a:cs typeface="+mn-ea"/>
                <a:sym typeface="+mn-lt"/>
              </a:endParaRPr>
            </a:p>
          </p:txBody>
        </p:sp>
        <p:cxnSp>
          <p:nvCxnSpPr>
            <p:cNvPr id="33" name="直接连接符 32"/>
            <p:cNvCxnSpPr/>
            <p:nvPr/>
          </p:nvCxnSpPr>
          <p:spPr>
            <a:xfrm>
              <a:off x="4927755" y="1892087"/>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9" name="自由: 形状 85"/>
          <p:cNvSpPr/>
          <p:nvPr/>
        </p:nvSpPr>
        <p:spPr>
          <a:xfrm rot="2700000">
            <a:off x="6025850" y="813191"/>
            <a:ext cx="140300" cy="140300"/>
          </a:xfrm>
          <a:custGeom>
            <a:avLst/>
            <a:gdLst>
              <a:gd name="connsiteX0" fmla="*/ 75778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749181 h 914400"/>
              <a:gd name="connsiteX5" fmla="*/ 757780 w 914400"/>
              <a:gd name="connsiteY5" fmla="*/ 749181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 h="914400">
                <a:moveTo>
                  <a:pt x="757780" y="0"/>
                </a:moveTo>
                <a:lnTo>
                  <a:pt x="914400" y="0"/>
                </a:lnTo>
                <a:lnTo>
                  <a:pt x="914400" y="914400"/>
                </a:lnTo>
                <a:lnTo>
                  <a:pt x="0" y="914400"/>
                </a:lnTo>
                <a:lnTo>
                  <a:pt x="0" y="749181"/>
                </a:lnTo>
                <a:lnTo>
                  <a:pt x="757780" y="74918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38" name="组合 37">
            <a:extLst>
              <a:ext uri="{FF2B5EF4-FFF2-40B4-BE49-F238E27FC236}">
                <a16:creationId xmlns:a16="http://schemas.microsoft.com/office/drawing/2014/main" id="{962F6B19-9DAD-2344-B82C-3879B81F3B10}"/>
              </a:ext>
            </a:extLst>
          </p:cNvPr>
          <p:cNvGrpSpPr/>
          <p:nvPr/>
        </p:nvGrpSpPr>
        <p:grpSpPr>
          <a:xfrm>
            <a:off x="6662945" y="3791391"/>
            <a:ext cx="3061161" cy="751139"/>
            <a:chOff x="4123410" y="1826618"/>
            <a:chExt cx="3061161" cy="751139"/>
          </a:xfrm>
        </p:grpSpPr>
        <p:grpSp>
          <p:nvGrpSpPr>
            <p:cNvPr id="40" name="组合 39">
              <a:extLst>
                <a:ext uri="{FF2B5EF4-FFF2-40B4-BE49-F238E27FC236}">
                  <a16:creationId xmlns:a16="http://schemas.microsoft.com/office/drawing/2014/main" id="{80A0156E-94F0-8E4B-8FC0-A210AC12A023}"/>
                </a:ext>
              </a:extLst>
            </p:cNvPr>
            <p:cNvGrpSpPr/>
            <p:nvPr/>
          </p:nvGrpSpPr>
          <p:grpSpPr>
            <a:xfrm>
              <a:off x="4123410" y="1826618"/>
              <a:ext cx="738875" cy="751139"/>
              <a:chOff x="2498710" y="2311467"/>
              <a:chExt cx="1748840" cy="1777866"/>
            </a:xfrm>
          </p:grpSpPr>
          <p:sp>
            <p:nvSpPr>
              <p:cNvPr id="44" name="椭圆 43">
                <a:extLst>
                  <a:ext uri="{FF2B5EF4-FFF2-40B4-BE49-F238E27FC236}">
                    <a16:creationId xmlns:a16="http://schemas.microsoft.com/office/drawing/2014/main" id="{BC312812-B103-604C-A245-1EDE3E361320}"/>
                  </a:ext>
                </a:extLst>
              </p:cNvPr>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3200" dirty="0"/>
                  <a:t>4</a:t>
                </a:r>
                <a:endParaRPr lang="zh-CN" altLang="en-US" sz="3200" dirty="0"/>
              </a:p>
            </p:txBody>
          </p:sp>
          <p:sp>
            <p:nvSpPr>
              <p:cNvPr id="45" name="椭圆 44">
                <a:extLst>
                  <a:ext uri="{FF2B5EF4-FFF2-40B4-BE49-F238E27FC236}">
                    <a16:creationId xmlns:a16="http://schemas.microsoft.com/office/drawing/2014/main" id="{9263A9D5-CAEF-1B41-B892-E6011B2C629F}"/>
                  </a:ext>
                </a:extLst>
              </p:cNvPr>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6600" dirty="0"/>
              </a:p>
            </p:txBody>
          </p:sp>
          <p:sp>
            <p:nvSpPr>
              <p:cNvPr id="46" name="椭圆 45">
                <a:extLst>
                  <a:ext uri="{FF2B5EF4-FFF2-40B4-BE49-F238E27FC236}">
                    <a16:creationId xmlns:a16="http://schemas.microsoft.com/office/drawing/2014/main" id="{F5986953-6DFD-4646-AE4D-29051E32BA0C}"/>
                  </a:ext>
                </a:extLst>
              </p:cNvPr>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sp>
            <p:nvSpPr>
              <p:cNvPr id="47" name="椭圆 46">
                <a:extLst>
                  <a:ext uri="{FF2B5EF4-FFF2-40B4-BE49-F238E27FC236}">
                    <a16:creationId xmlns:a16="http://schemas.microsoft.com/office/drawing/2014/main" id="{F897481E-F1F4-6443-AE75-925491F1C6DC}"/>
                  </a:ext>
                </a:extLst>
              </p:cNvPr>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400">
                  <a:cs typeface="+mn-ea"/>
                  <a:sym typeface="+mn-lt"/>
                </a:endParaRPr>
              </a:p>
            </p:txBody>
          </p:sp>
        </p:grpSp>
        <p:sp>
          <p:nvSpPr>
            <p:cNvPr id="41" name="文本框 8">
              <a:extLst>
                <a:ext uri="{FF2B5EF4-FFF2-40B4-BE49-F238E27FC236}">
                  <a16:creationId xmlns:a16="http://schemas.microsoft.com/office/drawing/2014/main" id="{FF4564F3-B682-7142-8289-534BB4AD0961}"/>
                </a:ext>
              </a:extLst>
            </p:cNvPr>
            <p:cNvSpPr txBox="1"/>
            <p:nvPr/>
          </p:nvSpPr>
          <p:spPr>
            <a:xfrm>
              <a:off x="4927756" y="1844007"/>
              <a:ext cx="2256815" cy="4001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1" lang="en-US" altLang="zh-CN" sz="2000" dirty="0">
                  <a:solidFill>
                    <a:schemeClr val="tx1">
                      <a:lumMod val="75000"/>
                      <a:lumOff val="25000"/>
                    </a:schemeClr>
                  </a:solidFill>
                  <a:cs typeface="+mn-ea"/>
                  <a:sym typeface="+mn-lt"/>
                </a:rPr>
                <a:t>Q&amp;A</a:t>
              </a:r>
              <a:endParaRPr kumimoji="1" lang="zh-CN" altLang="en-US" sz="200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42" name="文本框 4">
              <a:extLst>
                <a:ext uri="{FF2B5EF4-FFF2-40B4-BE49-F238E27FC236}">
                  <a16:creationId xmlns:a16="http://schemas.microsoft.com/office/drawing/2014/main" id="{1E07DFA4-DCCA-734C-BF34-63C11F742589}"/>
                </a:ext>
              </a:extLst>
            </p:cNvPr>
            <p:cNvSpPr txBox="1"/>
            <p:nvPr/>
          </p:nvSpPr>
          <p:spPr>
            <a:xfrm>
              <a:off x="4927755" y="2269980"/>
              <a:ext cx="2256815" cy="30777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en-US" altLang="zh-CN" sz="1400" dirty="0">
                  <a:solidFill>
                    <a:schemeClr val="tx1">
                      <a:lumMod val="50000"/>
                      <a:lumOff val="50000"/>
                    </a:schemeClr>
                  </a:solidFill>
                  <a:cs typeface="+mn-ea"/>
                  <a:sym typeface="+mn-lt"/>
                </a:rPr>
                <a:t>Q&amp;A</a:t>
              </a:r>
              <a:endParaRPr kumimoji="1" lang="zh-CN" altLang="en-US" sz="1400" i="0" u="none" strike="noStrike" kern="1200" cap="none" spc="0" normalizeH="0" baseline="0" noProof="0" dirty="0">
                <a:ln>
                  <a:noFill/>
                </a:ln>
                <a:solidFill>
                  <a:schemeClr val="tx1">
                    <a:lumMod val="50000"/>
                    <a:lumOff val="50000"/>
                  </a:schemeClr>
                </a:solidFill>
                <a:effectLst/>
                <a:uLnTx/>
                <a:uFillTx/>
                <a:cs typeface="+mn-ea"/>
                <a:sym typeface="+mn-lt"/>
              </a:endParaRPr>
            </a:p>
          </p:txBody>
        </p:sp>
        <p:cxnSp>
          <p:nvCxnSpPr>
            <p:cNvPr id="43" name="直接连接符 32">
              <a:extLst>
                <a:ext uri="{FF2B5EF4-FFF2-40B4-BE49-F238E27FC236}">
                  <a16:creationId xmlns:a16="http://schemas.microsoft.com/office/drawing/2014/main" id="{C47DBAE9-EF04-2942-86AF-E20E0EA9C059}"/>
                </a:ext>
              </a:extLst>
            </p:cNvPr>
            <p:cNvCxnSpPr/>
            <p:nvPr/>
          </p:nvCxnSpPr>
          <p:spPr>
            <a:xfrm>
              <a:off x="4927755" y="1892087"/>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577110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Bag-of-words</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30</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2346220"/>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词袋模型</a:t>
            </a:r>
            <a:r>
              <a:rPr lang="en-US" altLang="zh-CN" sz="2000" b="1" dirty="0">
                <a:solidFill>
                  <a:schemeClr val="accent1"/>
                </a:solidFill>
                <a:cs typeface="+mn-ea"/>
                <a:sym typeface="+mn-lt"/>
              </a:rPr>
              <a:t>Bag-of-words(BOW)</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词袋模型能够把一个句子转化为向量表示，是比较简单直白的一种方法，它不考虑句子中单词的顺序，只考虑</a:t>
            </a:r>
            <a:r>
              <a:rPr lang="zh-CN" altLang="en-US" sz="2000" b="1" dirty="0">
                <a:solidFill>
                  <a:schemeClr val="accent1"/>
                </a:solidFill>
                <a:cs typeface="+mn-ea"/>
                <a:sym typeface="+mn-lt"/>
              </a:rPr>
              <a:t>词表</a:t>
            </a:r>
            <a:r>
              <a:rPr lang="zh-CN" altLang="en-US" sz="2000" b="1" dirty="0">
                <a:solidFill>
                  <a:schemeClr val="tx1">
                    <a:lumMod val="65000"/>
                    <a:lumOff val="35000"/>
                  </a:schemeClr>
                </a:solidFill>
                <a:cs typeface="+mn-ea"/>
                <a:sym typeface="+mn-lt"/>
              </a:rPr>
              <a:t>（</a:t>
            </a:r>
            <a:r>
              <a:rPr lang="en-US" altLang="zh-CN" sz="2000" b="1" dirty="0">
                <a:solidFill>
                  <a:schemeClr val="tx1">
                    <a:lumMod val="65000"/>
                    <a:lumOff val="35000"/>
                  </a:schemeClr>
                </a:solidFill>
                <a:cs typeface="+mn-ea"/>
                <a:sym typeface="+mn-lt"/>
              </a:rPr>
              <a:t>vocabulary</a:t>
            </a:r>
            <a:r>
              <a:rPr lang="zh-CN" altLang="en-US" sz="2000" b="1" dirty="0">
                <a:solidFill>
                  <a:schemeClr val="tx1">
                    <a:lumMod val="65000"/>
                    <a:lumOff val="35000"/>
                  </a:schemeClr>
                </a:solidFill>
                <a:cs typeface="+mn-ea"/>
                <a:sym typeface="+mn-lt"/>
              </a:rPr>
              <a:t>）中</a:t>
            </a:r>
            <a:r>
              <a:rPr lang="zh-CN" altLang="en-US" sz="2000" b="1" dirty="0">
                <a:solidFill>
                  <a:schemeClr val="accent1"/>
                </a:solidFill>
                <a:cs typeface="+mn-ea"/>
                <a:sym typeface="+mn-lt"/>
              </a:rPr>
              <a:t>单词</a:t>
            </a:r>
            <a:r>
              <a:rPr lang="zh-CN" altLang="en-US" sz="2000" b="1" dirty="0">
                <a:solidFill>
                  <a:schemeClr val="tx1">
                    <a:lumMod val="65000"/>
                    <a:lumOff val="35000"/>
                  </a:schemeClr>
                </a:solidFill>
                <a:cs typeface="+mn-ea"/>
                <a:sym typeface="+mn-lt"/>
              </a:rPr>
              <a:t>在这个句子中的出现</a:t>
            </a:r>
            <a:r>
              <a:rPr lang="zh-CN" altLang="en-US" sz="2000" b="1" dirty="0">
                <a:solidFill>
                  <a:schemeClr val="accent1"/>
                </a:solidFill>
                <a:cs typeface="+mn-ea"/>
                <a:sym typeface="+mn-lt"/>
              </a:rPr>
              <a:t>次数</a:t>
            </a:r>
            <a:r>
              <a:rPr lang="zh-CN" altLang="en-US" sz="2000" b="1" dirty="0">
                <a:solidFill>
                  <a:schemeClr val="tx1">
                    <a:lumMod val="65000"/>
                    <a:lumOff val="35000"/>
                  </a:schemeClr>
                </a:solidFill>
                <a:cs typeface="+mn-ea"/>
                <a:sym typeface="+mn-lt"/>
              </a:rPr>
              <a:t>。</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5734563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Bag-of-words</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31</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3269549"/>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词库</a:t>
            </a: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 "John", "likes", "to", "watch", "movies", "also", "football", "games", "Mary", "too" ]</a:t>
            </a:r>
          </a:p>
          <a:p>
            <a:pPr>
              <a:lnSpc>
                <a:spcPct val="150000"/>
              </a:lnSpc>
            </a:pPr>
            <a:endParaRPr lang="en-US" altLang="zh-CN" sz="2000" b="1" dirty="0">
              <a:solidFill>
                <a:schemeClr val="tx1">
                  <a:lumMod val="65000"/>
                  <a:lumOff val="35000"/>
                </a:schemeClr>
              </a:solidFill>
              <a:cs typeface="+mn-ea"/>
              <a:sym typeface="+mn-lt"/>
            </a:endParaRPr>
          </a:p>
        </p:txBody>
      </p:sp>
      <p:cxnSp>
        <p:nvCxnSpPr>
          <p:cNvPr id="5" name="直线箭头连接符 4">
            <a:extLst>
              <a:ext uri="{FF2B5EF4-FFF2-40B4-BE49-F238E27FC236}">
                <a16:creationId xmlns:a16="http://schemas.microsoft.com/office/drawing/2014/main" id="{93F922E1-29B5-3146-AFAB-BE3CDA399E04}"/>
              </a:ext>
            </a:extLst>
          </p:cNvPr>
          <p:cNvCxnSpPr>
            <a:cxnSpLocks/>
          </p:cNvCxnSpPr>
          <p:nvPr/>
        </p:nvCxnSpPr>
        <p:spPr>
          <a:xfrm>
            <a:off x="2543503" y="2249214"/>
            <a:ext cx="0" cy="163961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8" name="直线箭头连接符 7">
            <a:extLst>
              <a:ext uri="{FF2B5EF4-FFF2-40B4-BE49-F238E27FC236}">
                <a16:creationId xmlns:a16="http://schemas.microsoft.com/office/drawing/2014/main" id="{A9B81DC4-D739-FA4D-9A58-AA2BC9D33491}"/>
              </a:ext>
            </a:extLst>
          </p:cNvPr>
          <p:cNvCxnSpPr>
            <a:cxnSpLocks/>
          </p:cNvCxnSpPr>
          <p:nvPr/>
        </p:nvCxnSpPr>
        <p:spPr>
          <a:xfrm>
            <a:off x="3121573" y="2249214"/>
            <a:ext cx="336330" cy="163961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1" name="直线箭头连接符 10">
            <a:extLst>
              <a:ext uri="{FF2B5EF4-FFF2-40B4-BE49-F238E27FC236}">
                <a16:creationId xmlns:a16="http://schemas.microsoft.com/office/drawing/2014/main" id="{F7947C4D-9BED-6148-8CBA-F297498B3273}"/>
              </a:ext>
            </a:extLst>
          </p:cNvPr>
          <p:cNvCxnSpPr>
            <a:cxnSpLocks/>
          </p:cNvCxnSpPr>
          <p:nvPr/>
        </p:nvCxnSpPr>
        <p:spPr>
          <a:xfrm>
            <a:off x="3710153" y="2249214"/>
            <a:ext cx="704192" cy="163961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DCA3E4E8-EF98-2147-9E74-6D84E9AF4A8A}"/>
              </a:ext>
            </a:extLst>
          </p:cNvPr>
          <p:cNvCxnSpPr>
            <a:cxnSpLocks/>
          </p:cNvCxnSpPr>
          <p:nvPr/>
        </p:nvCxnSpPr>
        <p:spPr>
          <a:xfrm>
            <a:off x="4340772" y="2249214"/>
            <a:ext cx="1028333" cy="163961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 name="直线箭头连接符 16">
            <a:extLst>
              <a:ext uri="{FF2B5EF4-FFF2-40B4-BE49-F238E27FC236}">
                <a16:creationId xmlns:a16="http://schemas.microsoft.com/office/drawing/2014/main" id="{81B63972-F4EE-DF4D-B717-FB632701E75E}"/>
              </a:ext>
            </a:extLst>
          </p:cNvPr>
          <p:cNvCxnSpPr>
            <a:cxnSpLocks/>
          </p:cNvCxnSpPr>
          <p:nvPr/>
        </p:nvCxnSpPr>
        <p:spPr>
          <a:xfrm>
            <a:off x="5213131" y="2249214"/>
            <a:ext cx="1387366" cy="163961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2" name="直线箭头连接符 21">
            <a:extLst>
              <a:ext uri="{FF2B5EF4-FFF2-40B4-BE49-F238E27FC236}">
                <a16:creationId xmlns:a16="http://schemas.microsoft.com/office/drawing/2014/main" id="{90E023B0-6BA6-234C-A67B-19657733AE7A}"/>
              </a:ext>
            </a:extLst>
          </p:cNvPr>
          <p:cNvCxnSpPr>
            <a:cxnSpLocks/>
          </p:cNvCxnSpPr>
          <p:nvPr/>
        </p:nvCxnSpPr>
        <p:spPr>
          <a:xfrm flipH="1">
            <a:off x="3710153" y="2249214"/>
            <a:ext cx="2385846" cy="218615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4" name="直线箭头连接符 23">
            <a:extLst>
              <a:ext uri="{FF2B5EF4-FFF2-40B4-BE49-F238E27FC236}">
                <a16:creationId xmlns:a16="http://schemas.microsoft.com/office/drawing/2014/main" id="{6B2E5D3F-40FA-0C44-BF04-819E25EFEB42}"/>
              </a:ext>
            </a:extLst>
          </p:cNvPr>
          <p:cNvCxnSpPr>
            <a:cxnSpLocks/>
          </p:cNvCxnSpPr>
          <p:nvPr/>
        </p:nvCxnSpPr>
        <p:spPr>
          <a:xfrm flipH="1">
            <a:off x="3531476" y="2249214"/>
            <a:ext cx="3363309" cy="163961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7" name="直线箭头连接符 26">
            <a:extLst>
              <a:ext uri="{FF2B5EF4-FFF2-40B4-BE49-F238E27FC236}">
                <a16:creationId xmlns:a16="http://schemas.microsoft.com/office/drawing/2014/main" id="{DA30792B-8125-BC47-88EA-630CDFFB3991}"/>
              </a:ext>
            </a:extLst>
          </p:cNvPr>
          <p:cNvCxnSpPr>
            <a:cxnSpLocks/>
          </p:cNvCxnSpPr>
          <p:nvPr/>
        </p:nvCxnSpPr>
        <p:spPr>
          <a:xfrm flipH="1">
            <a:off x="6600497" y="2249214"/>
            <a:ext cx="1040524" cy="163733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0" name="直线箭头连接符 29">
            <a:extLst>
              <a:ext uri="{FF2B5EF4-FFF2-40B4-BE49-F238E27FC236}">
                <a16:creationId xmlns:a16="http://schemas.microsoft.com/office/drawing/2014/main" id="{1E9AE71C-CED9-444E-8E44-86EA919518F0}"/>
              </a:ext>
            </a:extLst>
          </p:cNvPr>
          <p:cNvCxnSpPr>
            <a:cxnSpLocks/>
          </p:cNvCxnSpPr>
          <p:nvPr/>
        </p:nvCxnSpPr>
        <p:spPr>
          <a:xfrm flipH="1">
            <a:off x="4666593" y="2165131"/>
            <a:ext cx="3731174" cy="227023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3" name="直线箭头连接符 32">
            <a:extLst>
              <a:ext uri="{FF2B5EF4-FFF2-40B4-BE49-F238E27FC236}">
                <a16:creationId xmlns:a16="http://schemas.microsoft.com/office/drawing/2014/main" id="{27EAF610-C919-614E-ADFD-582A68D9138A}"/>
              </a:ext>
            </a:extLst>
          </p:cNvPr>
          <p:cNvCxnSpPr>
            <a:cxnSpLocks/>
          </p:cNvCxnSpPr>
          <p:nvPr/>
        </p:nvCxnSpPr>
        <p:spPr>
          <a:xfrm flipH="1">
            <a:off x="2648607" y="2690648"/>
            <a:ext cx="94593" cy="119589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直线箭头连接符 35">
            <a:extLst>
              <a:ext uri="{FF2B5EF4-FFF2-40B4-BE49-F238E27FC236}">
                <a16:creationId xmlns:a16="http://schemas.microsoft.com/office/drawing/2014/main" id="{8A077F1A-A867-B440-97EC-3CC65F41C09D}"/>
              </a:ext>
            </a:extLst>
          </p:cNvPr>
          <p:cNvCxnSpPr>
            <a:cxnSpLocks/>
          </p:cNvCxnSpPr>
          <p:nvPr/>
        </p:nvCxnSpPr>
        <p:spPr>
          <a:xfrm>
            <a:off x="3121574" y="2764221"/>
            <a:ext cx="4656083" cy="112232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9" name="直线箭头连接符 38">
            <a:extLst>
              <a:ext uri="{FF2B5EF4-FFF2-40B4-BE49-F238E27FC236}">
                <a16:creationId xmlns:a16="http://schemas.microsoft.com/office/drawing/2014/main" id="{D89B8981-C27A-2243-B77D-E24992B22E34}"/>
              </a:ext>
            </a:extLst>
          </p:cNvPr>
          <p:cNvCxnSpPr>
            <a:cxnSpLocks/>
          </p:cNvCxnSpPr>
          <p:nvPr/>
        </p:nvCxnSpPr>
        <p:spPr>
          <a:xfrm flipH="1">
            <a:off x="3531476" y="2690648"/>
            <a:ext cx="178677" cy="119589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2" name="直线箭头连接符 41">
            <a:extLst>
              <a:ext uri="{FF2B5EF4-FFF2-40B4-BE49-F238E27FC236}">
                <a16:creationId xmlns:a16="http://schemas.microsoft.com/office/drawing/2014/main" id="{DDD7D933-AB1C-6B4D-9A0D-C4A78E404C32}"/>
              </a:ext>
            </a:extLst>
          </p:cNvPr>
          <p:cNvCxnSpPr>
            <a:cxnSpLocks/>
          </p:cNvCxnSpPr>
          <p:nvPr/>
        </p:nvCxnSpPr>
        <p:spPr>
          <a:xfrm>
            <a:off x="4340773" y="2690648"/>
            <a:ext cx="157655" cy="119589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5" name="直线箭头连接符 44">
            <a:extLst>
              <a:ext uri="{FF2B5EF4-FFF2-40B4-BE49-F238E27FC236}">
                <a16:creationId xmlns:a16="http://schemas.microsoft.com/office/drawing/2014/main" id="{0BF7D092-E83B-CD42-9211-310749CDCC7F}"/>
              </a:ext>
            </a:extLst>
          </p:cNvPr>
          <p:cNvCxnSpPr>
            <a:cxnSpLocks/>
          </p:cNvCxnSpPr>
          <p:nvPr/>
        </p:nvCxnSpPr>
        <p:spPr>
          <a:xfrm>
            <a:off x="4960884" y="2690648"/>
            <a:ext cx="408221" cy="119589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8" name="直线箭头连接符 47">
            <a:extLst>
              <a:ext uri="{FF2B5EF4-FFF2-40B4-BE49-F238E27FC236}">
                <a16:creationId xmlns:a16="http://schemas.microsoft.com/office/drawing/2014/main" id="{40D8AB0D-B5C2-4B45-9539-F1D56607F900}"/>
              </a:ext>
            </a:extLst>
          </p:cNvPr>
          <p:cNvCxnSpPr>
            <a:cxnSpLocks/>
          </p:cNvCxnSpPr>
          <p:nvPr/>
        </p:nvCxnSpPr>
        <p:spPr>
          <a:xfrm>
            <a:off x="6095999" y="2690648"/>
            <a:ext cx="2806263" cy="119589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1" name="直线箭头连接符 50">
            <a:extLst>
              <a:ext uri="{FF2B5EF4-FFF2-40B4-BE49-F238E27FC236}">
                <a16:creationId xmlns:a16="http://schemas.microsoft.com/office/drawing/2014/main" id="{4389DBE1-D457-4B48-8837-6116AFDF598C}"/>
              </a:ext>
            </a:extLst>
          </p:cNvPr>
          <p:cNvCxnSpPr>
            <a:cxnSpLocks/>
          </p:cNvCxnSpPr>
          <p:nvPr/>
        </p:nvCxnSpPr>
        <p:spPr>
          <a:xfrm flipH="1">
            <a:off x="2354317" y="2764221"/>
            <a:ext cx="4540468" cy="167114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120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xit" presetSubtype="10" fill="hold" nodeType="clickEffect">
                                  <p:stCondLst>
                                    <p:cond delay="0"/>
                                  </p:stCondLst>
                                  <p:childTnLst>
                                    <p:animEffect transition="out" filter="blinds(horizontal)">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3" presetClass="exit" presetSubtype="10" fill="hold" nodeType="clickEffect">
                                  <p:stCondLst>
                                    <p:cond delay="0"/>
                                  </p:stCondLst>
                                  <p:childTnLst>
                                    <p:animEffect transition="out" filter="blinds(horizontal)">
                                      <p:cBhvr>
                                        <p:cTn id="19" dur="500"/>
                                        <p:tgtEl>
                                          <p:spTgt spid="8"/>
                                        </p:tgtEl>
                                      </p:cBhvr>
                                    </p:animEffect>
                                    <p:set>
                                      <p:cBhvr>
                                        <p:cTn id="20" dur="1" fill="hold">
                                          <p:stCondLst>
                                            <p:cond delay="499"/>
                                          </p:stCondLst>
                                        </p:cTn>
                                        <p:tgtEl>
                                          <p:spTgt spid="8"/>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nodeType="clickEffect">
                                  <p:stCondLst>
                                    <p:cond delay="0"/>
                                  </p:stCondLst>
                                  <p:childTnLst>
                                    <p:animEffect transition="out" filter="blinds(horizontal)">
                                      <p:cBhvr>
                                        <p:cTn id="28" dur="500"/>
                                        <p:tgtEl>
                                          <p:spTgt spid="11"/>
                                        </p:tgtEl>
                                      </p:cBhvr>
                                    </p:animEffect>
                                    <p:set>
                                      <p:cBhvr>
                                        <p:cTn id="29" dur="1" fill="hold">
                                          <p:stCondLst>
                                            <p:cond delay="499"/>
                                          </p:stCondLst>
                                        </p:cTn>
                                        <p:tgtEl>
                                          <p:spTgt spid="11"/>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3" presetClass="exit" presetSubtype="10" fill="hold" nodeType="clickEffect">
                                  <p:stCondLst>
                                    <p:cond delay="0"/>
                                  </p:stCondLst>
                                  <p:childTnLst>
                                    <p:animEffect transition="out" filter="blinds(horizontal)">
                                      <p:cBhvr>
                                        <p:cTn id="37" dur="500"/>
                                        <p:tgtEl>
                                          <p:spTgt spid="14"/>
                                        </p:tgtEl>
                                      </p:cBhvr>
                                    </p:animEffect>
                                    <p:set>
                                      <p:cBhvr>
                                        <p:cTn id="38" dur="1" fill="hold">
                                          <p:stCondLst>
                                            <p:cond delay="499"/>
                                          </p:stCondLst>
                                        </p:cTn>
                                        <p:tgtEl>
                                          <p:spTgt spid="14"/>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3" presetClass="exit" presetSubtype="10" fill="hold" nodeType="clickEffect">
                                  <p:stCondLst>
                                    <p:cond delay="0"/>
                                  </p:stCondLst>
                                  <p:childTnLst>
                                    <p:animEffect transition="out" filter="blinds(horizontal)">
                                      <p:cBhvr>
                                        <p:cTn id="46" dur="500"/>
                                        <p:tgtEl>
                                          <p:spTgt spid="17"/>
                                        </p:tgtEl>
                                      </p:cBhvr>
                                    </p:animEffect>
                                    <p:set>
                                      <p:cBhvr>
                                        <p:cTn id="47" dur="1" fill="hold">
                                          <p:stCondLst>
                                            <p:cond delay="499"/>
                                          </p:stCondLst>
                                        </p:cTn>
                                        <p:tgtEl>
                                          <p:spTgt spid="17"/>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22"/>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3" presetClass="exit" presetSubtype="10" fill="hold" nodeType="clickEffect">
                                  <p:stCondLst>
                                    <p:cond delay="0"/>
                                  </p:stCondLst>
                                  <p:childTnLst>
                                    <p:animEffect transition="out" filter="blinds(horizontal)">
                                      <p:cBhvr>
                                        <p:cTn id="55" dur="500"/>
                                        <p:tgtEl>
                                          <p:spTgt spid="22"/>
                                        </p:tgtEl>
                                      </p:cBhvr>
                                    </p:animEffect>
                                    <p:set>
                                      <p:cBhvr>
                                        <p:cTn id="56" dur="1" fill="hold">
                                          <p:stCondLst>
                                            <p:cond delay="499"/>
                                          </p:stCondLst>
                                        </p:cTn>
                                        <p:tgtEl>
                                          <p:spTgt spid="22"/>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2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3" presetClass="exit" presetSubtype="10" fill="hold" nodeType="clickEffect">
                                  <p:stCondLst>
                                    <p:cond delay="0"/>
                                  </p:stCondLst>
                                  <p:childTnLst>
                                    <p:animEffect transition="out" filter="blinds(horizontal)">
                                      <p:cBhvr>
                                        <p:cTn id="64" dur="500"/>
                                        <p:tgtEl>
                                          <p:spTgt spid="24"/>
                                        </p:tgtEl>
                                      </p:cBhvr>
                                    </p:animEffect>
                                    <p:set>
                                      <p:cBhvr>
                                        <p:cTn id="65" dur="1" fill="hold">
                                          <p:stCondLst>
                                            <p:cond delay="499"/>
                                          </p:stCondLst>
                                        </p:cTn>
                                        <p:tgtEl>
                                          <p:spTgt spid="24"/>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nodeType="clickEffect">
                                  <p:stCondLst>
                                    <p:cond delay="0"/>
                                  </p:stCondLst>
                                  <p:childTnLst>
                                    <p:set>
                                      <p:cBhvr>
                                        <p:cTn id="69" dur="1" fill="hold">
                                          <p:stCondLst>
                                            <p:cond delay="0"/>
                                          </p:stCondLst>
                                        </p:cTn>
                                        <p:tgtEl>
                                          <p:spTgt spid="27"/>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3" presetClass="exit" presetSubtype="10" fill="hold" nodeType="clickEffect">
                                  <p:stCondLst>
                                    <p:cond delay="0"/>
                                  </p:stCondLst>
                                  <p:childTnLst>
                                    <p:animEffect transition="out" filter="blinds(horizontal)">
                                      <p:cBhvr>
                                        <p:cTn id="73" dur="500"/>
                                        <p:tgtEl>
                                          <p:spTgt spid="27"/>
                                        </p:tgtEl>
                                      </p:cBhvr>
                                    </p:animEffect>
                                    <p:set>
                                      <p:cBhvr>
                                        <p:cTn id="74" dur="1" fill="hold">
                                          <p:stCondLst>
                                            <p:cond delay="499"/>
                                          </p:stCondLst>
                                        </p:cTn>
                                        <p:tgtEl>
                                          <p:spTgt spid="27"/>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3" presetClass="exit" presetSubtype="10" fill="hold" nodeType="clickEffect">
                                  <p:stCondLst>
                                    <p:cond delay="0"/>
                                  </p:stCondLst>
                                  <p:childTnLst>
                                    <p:animEffect transition="out" filter="blinds(horizontal)">
                                      <p:cBhvr>
                                        <p:cTn id="82" dur="500"/>
                                        <p:tgtEl>
                                          <p:spTgt spid="30"/>
                                        </p:tgtEl>
                                      </p:cBhvr>
                                    </p:animEffect>
                                    <p:set>
                                      <p:cBhvr>
                                        <p:cTn id="83" dur="1" fill="hold">
                                          <p:stCondLst>
                                            <p:cond delay="499"/>
                                          </p:stCondLst>
                                        </p:cTn>
                                        <p:tgtEl>
                                          <p:spTgt spid="30"/>
                                        </p:tgtEl>
                                        <p:attrNameLst>
                                          <p:attrName>style.visibility</p:attrName>
                                        </p:attrNameLst>
                                      </p:cBhvr>
                                      <p:to>
                                        <p:strVal val="hidden"/>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nodeType="clickEffect">
                                  <p:stCondLst>
                                    <p:cond delay="0"/>
                                  </p:stCondLst>
                                  <p:childTnLst>
                                    <p:set>
                                      <p:cBhvr>
                                        <p:cTn id="87" dur="1" fill="hold">
                                          <p:stCondLst>
                                            <p:cond delay="0"/>
                                          </p:stCondLst>
                                        </p:cTn>
                                        <p:tgtEl>
                                          <p:spTgt spid="33"/>
                                        </p:tgtEl>
                                        <p:attrNameLst>
                                          <p:attrName>style.visibility</p:attrName>
                                        </p:attrNameLst>
                                      </p:cBhvr>
                                      <p:to>
                                        <p:strVal val="visible"/>
                                      </p:to>
                                    </p:set>
                                  </p:childTnLst>
                                </p:cTn>
                              </p:par>
                            </p:childTnLst>
                          </p:cTn>
                        </p:par>
                      </p:childTnLst>
                    </p:cTn>
                  </p:par>
                  <p:par>
                    <p:cTn id="88" fill="hold">
                      <p:stCondLst>
                        <p:cond delay="indefinite"/>
                      </p:stCondLst>
                      <p:childTnLst>
                        <p:par>
                          <p:cTn id="89" fill="hold">
                            <p:stCondLst>
                              <p:cond delay="0"/>
                            </p:stCondLst>
                            <p:childTnLst>
                              <p:par>
                                <p:cTn id="90" presetID="3" presetClass="exit" presetSubtype="10" fill="hold" nodeType="clickEffect">
                                  <p:stCondLst>
                                    <p:cond delay="0"/>
                                  </p:stCondLst>
                                  <p:childTnLst>
                                    <p:animEffect transition="out" filter="blinds(horizontal)">
                                      <p:cBhvr>
                                        <p:cTn id="91" dur="500"/>
                                        <p:tgtEl>
                                          <p:spTgt spid="33"/>
                                        </p:tgtEl>
                                      </p:cBhvr>
                                    </p:animEffect>
                                    <p:set>
                                      <p:cBhvr>
                                        <p:cTn id="92" dur="1" fill="hold">
                                          <p:stCondLst>
                                            <p:cond delay="499"/>
                                          </p:stCondLst>
                                        </p:cTn>
                                        <p:tgtEl>
                                          <p:spTgt spid="33"/>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36"/>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3" presetClass="exit" presetSubtype="10" fill="hold" nodeType="clickEffect">
                                  <p:stCondLst>
                                    <p:cond delay="0"/>
                                  </p:stCondLst>
                                  <p:childTnLst>
                                    <p:animEffect transition="out" filter="blinds(horizontal)">
                                      <p:cBhvr>
                                        <p:cTn id="100" dur="500"/>
                                        <p:tgtEl>
                                          <p:spTgt spid="36"/>
                                        </p:tgtEl>
                                      </p:cBhvr>
                                    </p:animEffect>
                                    <p:set>
                                      <p:cBhvr>
                                        <p:cTn id="101" dur="1" fill="hold">
                                          <p:stCondLst>
                                            <p:cond delay="499"/>
                                          </p:stCondLst>
                                        </p:cTn>
                                        <p:tgtEl>
                                          <p:spTgt spid="36"/>
                                        </p:tgtEl>
                                        <p:attrNameLst>
                                          <p:attrName>style.visibility</p:attrName>
                                        </p:attrNameLst>
                                      </p:cBhvr>
                                      <p:to>
                                        <p:strVal val="hidden"/>
                                      </p:to>
                                    </p:set>
                                  </p:childTnLst>
                                </p:cTn>
                              </p:par>
                            </p:childTnLst>
                          </p:cTn>
                        </p:par>
                      </p:childTnLst>
                    </p:cTn>
                  </p:par>
                  <p:par>
                    <p:cTn id="102" fill="hold">
                      <p:stCondLst>
                        <p:cond delay="indefinite"/>
                      </p:stCondLst>
                      <p:childTnLst>
                        <p:par>
                          <p:cTn id="103" fill="hold">
                            <p:stCondLst>
                              <p:cond delay="0"/>
                            </p:stCondLst>
                            <p:childTnLst>
                              <p:par>
                                <p:cTn id="104" presetID="1" presetClass="entr" presetSubtype="0" fill="hold" nodeType="clickEffect">
                                  <p:stCondLst>
                                    <p:cond delay="0"/>
                                  </p:stCondLst>
                                  <p:childTnLst>
                                    <p:set>
                                      <p:cBhvr>
                                        <p:cTn id="105" dur="1" fill="hold">
                                          <p:stCondLst>
                                            <p:cond delay="0"/>
                                          </p:stCondLst>
                                        </p:cTn>
                                        <p:tgtEl>
                                          <p:spTgt spid="39"/>
                                        </p:tgtEl>
                                        <p:attrNameLst>
                                          <p:attrName>style.visibility</p:attrName>
                                        </p:attrNameLst>
                                      </p:cBhvr>
                                      <p:to>
                                        <p:strVal val="visible"/>
                                      </p:to>
                                    </p:set>
                                  </p:childTnLst>
                                </p:cTn>
                              </p:par>
                            </p:childTnLst>
                          </p:cTn>
                        </p:par>
                      </p:childTnLst>
                    </p:cTn>
                  </p:par>
                  <p:par>
                    <p:cTn id="106" fill="hold">
                      <p:stCondLst>
                        <p:cond delay="indefinite"/>
                      </p:stCondLst>
                      <p:childTnLst>
                        <p:par>
                          <p:cTn id="107" fill="hold">
                            <p:stCondLst>
                              <p:cond delay="0"/>
                            </p:stCondLst>
                            <p:childTnLst>
                              <p:par>
                                <p:cTn id="108" presetID="3" presetClass="exit" presetSubtype="10" fill="hold" nodeType="clickEffect">
                                  <p:stCondLst>
                                    <p:cond delay="0"/>
                                  </p:stCondLst>
                                  <p:childTnLst>
                                    <p:animEffect transition="out" filter="blinds(horizontal)">
                                      <p:cBhvr>
                                        <p:cTn id="109" dur="500"/>
                                        <p:tgtEl>
                                          <p:spTgt spid="39"/>
                                        </p:tgtEl>
                                      </p:cBhvr>
                                    </p:animEffect>
                                    <p:set>
                                      <p:cBhvr>
                                        <p:cTn id="110" dur="1" fill="hold">
                                          <p:stCondLst>
                                            <p:cond delay="499"/>
                                          </p:stCondLst>
                                        </p:cTn>
                                        <p:tgtEl>
                                          <p:spTgt spid="39"/>
                                        </p:tgtEl>
                                        <p:attrNameLst>
                                          <p:attrName>style.visibility</p:attrName>
                                        </p:attrNameLst>
                                      </p:cBhvr>
                                      <p:to>
                                        <p:strVal val="hidden"/>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42"/>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3" presetClass="exit" presetSubtype="10" fill="hold" nodeType="clickEffect">
                                  <p:stCondLst>
                                    <p:cond delay="0"/>
                                  </p:stCondLst>
                                  <p:childTnLst>
                                    <p:animEffect transition="out" filter="blinds(horizontal)">
                                      <p:cBhvr>
                                        <p:cTn id="118" dur="500"/>
                                        <p:tgtEl>
                                          <p:spTgt spid="42"/>
                                        </p:tgtEl>
                                      </p:cBhvr>
                                    </p:animEffect>
                                    <p:set>
                                      <p:cBhvr>
                                        <p:cTn id="119" dur="1" fill="hold">
                                          <p:stCondLst>
                                            <p:cond delay="499"/>
                                          </p:stCondLst>
                                        </p:cTn>
                                        <p:tgtEl>
                                          <p:spTgt spid="42"/>
                                        </p:tgtEl>
                                        <p:attrNameLst>
                                          <p:attrName>style.visibility</p:attrName>
                                        </p:attrNameLst>
                                      </p:cBhvr>
                                      <p:to>
                                        <p:strVal val="hidden"/>
                                      </p:to>
                                    </p:set>
                                  </p:childTnLst>
                                </p:cTn>
                              </p:par>
                            </p:childTnLst>
                          </p:cTn>
                        </p:par>
                      </p:childTnLst>
                    </p:cTn>
                  </p:par>
                  <p:par>
                    <p:cTn id="120" fill="hold">
                      <p:stCondLst>
                        <p:cond delay="indefinite"/>
                      </p:stCondLst>
                      <p:childTnLst>
                        <p:par>
                          <p:cTn id="121" fill="hold">
                            <p:stCondLst>
                              <p:cond delay="0"/>
                            </p:stCondLst>
                            <p:childTnLst>
                              <p:par>
                                <p:cTn id="122" presetID="1" presetClass="entr" presetSubtype="0" fill="hold" nodeType="clickEffect">
                                  <p:stCondLst>
                                    <p:cond delay="0"/>
                                  </p:stCondLst>
                                  <p:childTnLst>
                                    <p:set>
                                      <p:cBhvr>
                                        <p:cTn id="123" dur="1" fill="hold">
                                          <p:stCondLst>
                                            <p:cond delay="0"/>
                                          </p:stCondLst>
                                        </p:cTn>
                                        <p:tgtEl>
                                          <p:spTgt spid="45"/>
                                        </p:tgtEl>
                                        <p:attrNameLst>
                                          <p:attrName>style.visibility</p:attrName>
                                        </p:attrNameLst>
                                      </p:cBhvr>
                                      <p:to>
                                        <p:strVal val="visible"/>
                                      </p:to>
                                    </p:set>
                                  </p:childTnLst>
                                </p:cTn>
                              </p:par>
                            </p:childTnLst>
                          </p:cTn>
                        </p:par>
                      </p:childTnLst>
                    </p:cTn>
                  </p:par>
                  <p:par>
                    <p:cTn id="124" fill="hold">
                      <p:stCondLst>
                        <p:cond delay="indefinite"/>
                      </p:stCondLst>
                      <p:childTnLst>
                        <p:par>
                          <p:cTn id="125" fill="hold">
                            <p:stCondLst>
                              <p:cond delay="0"/>
                            </p:stCondLst>
                            <p:childTnLst>
                              <p:par>
                                <p:cTn id="126" presetID="3" presetClass="exit" presetSubtype="10" fill="hold" nodeType="clickEffect">
                                  <p:stCondLst>
                                    <p:cond delay="0"/>
                                  </p:stCondLst>
                                  <p:childTnLst>
                                    <p:animEffect transition="out" filter="blinds(horizontal)">
                                      <p:cBhvr>
                                        <p:cTn id="127" dur="500"/>
                                        <p:tgtEl>
                                          <p:spTgt spid="45"/>
                                        </p:tgtEl>
                                      </p:cBhvr>
                                    </p:animEffect>
                                    <p:set>
                                      <p:cBhvr>
                                        <p:cTn id="128" dur="1" fill="hold">
                                          <p:stCondLst>
                                            <p:cond delay="499"/>
                                          </p:stCondLst>
                                        </p:cTn>
                                        <p:tgtEl>
                                          <p:spTgt spid="45"/>
                                        </p:tgtEl>
                                        <p:attrNameLst>
                                          <p:attrName>style.visibility</p:attrName>
                                        </p:attrNameLst>
                                      </p:cBhvr>
                                      <p:to>
                                        <p:strVal val="hidden"/>
                                      </p:to>
                                    </p:set>
                                  </p:childTnLst>
                                </p:cTn>
                              </p:par>
                            </p:childTnLst>
                          </p:cTn>
                        </p:par>
                      </p:childTnLst>
                    </p:cTn>
                  </p:par>
                  <p:par>
                    <p:cTn id="129" fill="hold">
                      <p:stCondLst>
                        <p:cond delay="indefinite"/>
                      </p:stCondLst>
                      <p:childTnLst>
                        <p:par>
                          <p:cTn id="130" fill="hold">
                            <p:stCondLst>
                              <p:cond delay="0"/>
                            </p:stCondLst>
                            <p:childTnLst>
                              <p:par>
                                <p:cTn id="131" presetID="1" presetClass="entr" presetSubtype="0" fill="hold" nodeType="clickEffect">
                                  <p:stCondLst>
                                    <p:cond delay="0"/>
                                  </p:stCondLst>
                                  <p:childTnLst>
                                    <p:set>
                                      <p:cBhvr>
                                        <p:cTn id="132" dur="1" fill="hold">
                                          <p:stCondLst>
                                            <p:cond delay="0"/>
                                          </p:stCondLst>
                                        </p:cTn>
                                        <p:tgtEl>
                                          <p:spTgt spid="48"/>
                                        </p:tgtEl>
                                        <p:attrNameLst>
                                          <p:attrName>style.visibility</p:attrName>
                                        </p:attrNameLst>
                                      </p:cBhvr>
                                      <p:to>
                                        <p:strVal val="visible"/>
                                      </p:to>
                                    </p:set>
                                  </p:childTnLst>
                                </p:cTn>
                              </p:par>
                            </p:childTnLst>
                          </p:cTn>
                        </p:par>
                      </p:childTnLst>
                    </p:cTn>
                  </p:par>
                  <p:par>
                    <p:cTn id="133" fill="hold">
                      <p:stCondLst>
                        <p:cond delay="indefinite"/>
                      </p:stCondLst>
                      <p:childTnLst>
                        <p:par>
                          <p:cTn id="134" fill="hold">
                            <p:stCondLst>
                              <p:cond delay="0"/>
                            </p:stCondLst>
                            <p:childTnLst>
                              <p:par>
                                <p:cTn id="135" presetID="3" presetClass="exit" presetSubtype="10" fill="hold" nodeType="clickEffect">
                                  <p:stCondLst>
                                    <p:cond delay="0"/>
                                  </p:stCondLst>
                                  <p:childTnLst>
                                    <p:animEffect transition="out" filter="blinds(horizontal)">
                                      <p:cBhvr>
                                        <p:cTn id="136" dur="500"/>
                                        <p:tgtEl>
                                          <p:spTgt spid="48"/>
                                        </p:tgtEl>
                                      </p:cBhvr>
                                    </p:animEffect>
                                    <p:set>
                                      <p:cBhvr>
                                        <p:cTn id="137" dur="1" fill="hold">
                                          <p:stCondLst>
                                            <p:cond delay="499"/>
                                          </p:stCondLst>
                                        </p:cTn>
                                        <p:tgtEl>
                                          <p:spTgt spid="48"/>
                                        </p:tgtEl>
                                        <p:attrNameLst>
                                          <p:attrName>style.visibility</p:attrName>
                                        </p:attrNameLst>
                                      </p:cBhvr>
                                      <p:to>
                                        <p:strVal val="hidden"/>
                                      </p:to>
                                    </p:set>
                                  </p:childTnLst>
                                </p:cTn>
                              </p:par>
                            </p:childTnLst>
                          </p:cTn>
                        </p:par>
                      </p:childTnLst>
                    </p:cTn>
                  </p:par>
                  <p:par>
                    <p:cTn id="138" fill="hold">
                      <p:stCondLst>
                        <p:cond delay="indefinite"/>
                      </p:stCondLst>
                      <p:childTnLst>
                        <p:par>
                          <p:cTn id="139" fill="hold">
                            <p:stCondLst>
                              <p:cond delay="0"/>
                            </p:stCondLst>
                            <p:childTnLst>
                              <p:par>
                                <p:cTn id="140" presetID="1" presetClass="entr" presetSubtype="0" fill="hold" nodeType="clickEffect">
                                  <p:stCondLst>
                                    <p:cond delay="0"/>
                                  </p:stCondLst>
                                  <p:childTnLst>
                                    <p:set>
                                      <p:cBhvr>
                                        <p:cTn id="141" dur="1" fill="hold">
                                          <p:stCondLst>
                                            <p:cond delay="0"/>
                                          </p:stCondLst>
                                        </p:cTn>
                                        <p:tgtEl>
                                          <p:spTgt spid="51"/>
                                        </p:tgtEl>
                                        <p:attrNameLst>
                                          <p:attrName>style.visibility</p:attrName>
                                        </p:attrNameLst>
                                      </p:cBhvr>
                                      <p:to>
                                        <p:strVal val="visible"/>
                                      </p:to>
                                    </p:set>
                                  </p:childTnLst>
                                </p:cTn>
                              </p:par>
                            </p:childTnLst>
                          </p:cTn>
                        </p:par>
                      </p:childTnLst>
                    </p:cTn>
                  </p:par>
                  <p:par>
                    <p:cTn id="142" fill="hold">
                      <p:stCondLst>
                        <p:cond delay="indefinite"/>
                      </p:stCondLst>
                      <p:childTnLst>
                        <p:par>
                          <p:cTn id="143" fill="hold">
                            <p:stCondLst>
                              <p:cond delay="0"/>
                            </p:stCondLst>
                            <p:childTnLst>
                              <p:par>
                                <p:cTn id="144" presetID="3" presetClass="exit" presetSubtype="10" fill="hold" nodeType="clickEffect">
                                  <p:stCondLst>
                                    <p:cond delay="0"/>
                                  </p:stCondLst>
                                  <p:childTnLst>
                                    <p:animEffect transition="out" filter="blinds(horizontal)">
                                      <p:cBhvr>
                                        <p:cTn id="145" dur="500"/>
                                        <p:tgtEl>
                                          <p:spTgt spid="51"/>
                                        </p:tgtEl>
                                      </p:cBhvr>
                                    </p:animEffect>
                                    <p:set>
                                      <p:cBhvr>
                                        <p:cTn id="146" dur="1" fill="hold">
                                          <p:stCondLst>
                                            <p:cond delay="499"/>
                                          </p:stCondLst>
                                        </p:cTn>
                                        <p:tgtEl>
                                          <p:spTgt spid="5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Bag-of-words</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32</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4654544"/>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词库</a:t>
            </a: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 "John", "likes", "to", "watch", "movies", "also", "football", "games", "Mary", "too" ]</a:t>
            </a:r>
          </a:p>
          <a:p>
            <a:pPr>
              <a:lnSpc>
                <a:spcPct val="150000"/>
              </a:lnSpc>
            </a:pPr>
            <a:br>
              <a:rPr lang="en-US" altLang="zh-CN" sz="2000" b="1" dirty="0">
                <a:solidFill>
                  <a:schemeClr val="tx1">
                    <a:lumMod val="65000"/>
                    <a:lumOff val="35000"/>
                  </a:schemeClr>
                </a:solidFill>
                <a:cs typeface="+mn-ea"/>
                <a:sym typeface="+mn-lt"/>
              </a:rPr>
            </a:b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[1, 2, 1, 1, 2, 0, 0, 0, 1, 1]</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[1, 1, 1, 1, 0, 1, 1, 1, 0, 0]</a:t>
            </a:r>
          </a:p>
          <a:p>
            <a:pPr>
              <a:lnSpc>
                <a:spcPct val="150000"/>
              </a:lnSpc>
            </a:pP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6403978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3"/>
          <p:cNvSpPr>
            <a:spLocks noGrp="1"/>
          </p:cNvSpPr>
          <p:nvPr>
            <p:ph type="sldNum" sz="quarter" idx="12"/>
          </p:nvPr>
        </p:nvSpPr>
        <p:spPr/>
        <p:txBody>
          <a:bodyPr/>
          <a:lstStyle/>
          <a:p>
            <a:pPr lvl="0"/>
            <a:fld id="{FCEE2C88-6C8F-484D-AF69-578F576B1F44}" type="slidenum">
              <a:rPr lang="en-US" noProof="0" smtClean="0">
                <a:latin typeface="+mn-lt"/>
                <a:cs typeface="+mn-ea"/>
                <a:sym typeface="+mn-lt"/>
              </a:rPr>
              <a:pPr lvl="0"/>
              <a:t>33</a:t>
            </a:fld>
            <a:endParaRPr lang="en-US" noProof="0" dirty="0">
              <a:latin typeface="+mn-lt"/>
              <a:cs typeface="+mn-ea"/>
              <a:sym typeface="+mn-lt"/>
            </a:endParaRPr>
          </a:p>
        </p:txBody>
      </p:sp>
      <p:sp>
        <p:nvSpPr>
          <p:cNvPr id="7" name="文本占位符 17"/>
          <p:cNvSpPr txBox="1">
            <a:spLocks/>
          </p:cNvSpPr>
          <p:nvPr/>
        </p:nvSpPr>
        <p:spPr>
          <a:xfrm>
            <a:off x="252193" y="505633"/>
            <a:ext cx="3817473" cy="4168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000" dirty="0">
                <a:latin typeface="+mn-lt"/>
                <a:cs typeface="+mn-ea"/>
                <a:sym typeface="+mn-lt"/>
              </a:rPr>
              <a:t>Bag-of-words</a:t>
            </a:r>
          </a:p>
        </p:txBody>
      </p:sp>
      <p:sp>
        <p:nvSpPr>
          <p:cNvPr id="16" name="圆角矩形 15">
            <a:extLst>
              <a:ext uri="{FF2B5EF4-FFF2-40B4-BE49-F238E27FC236}">
                <a16:creationId xmlns:a16="http://schemas.microsoft.com/office/drawing/2014/main" id="{6FD7C318-9E7F-FA4D-B64F-5B3237238B0F}"/>
              </a:ext>
            </a:extLst>
          </p:cNvPr>
          <p:cNvSpPr/>
          <p:nvPr/>
        </p:nvSpPr>
        <p:spPr>
          <a:xfrm>
            <a:off x="2911707" y="1135705"/>
            <a:ext cx="5348874" cy="3590343"/>
          </a:xfrm>
          <a:prstGeom prst="roundRect">
            <a:avLst>
              <a:gd name="adj" fmla="val 3373"/>
            </a:avLst>
          </a:prstGeom>
          <a:no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en-US" altLang="zh-CN" sz="1200" dirty="0">
                <a:solidFill>
                  <a:schemeClr val="tx1"/>
                </a:solidFill>
              </a:rPr>
              <a:t>from </a:t>
            </a:r>
            <a:r>
              <a:rPr kumimoji="1" lang="en-US" altLang="zh-CN" sz="1200" dirty="0" err="1">
                <a:solidFill>
                  <a:schemeClr val="tx1"/>
                </a:solidFill>
              </a:rPr>
              <a:t>sklearn.feature_extraction.text</a:t>
            </a:r>
            <a:r>
              <a:rPr kumimoji="1" lang="en-US" altLang="zh-CN" sz="1200" dirty="0">
                <a:solidFill>
                  <a:schemeClr val="tx1"/>
                </a:solidFill>
              </a:rPr>
              <a:t> import </a:t>
            </a:r>
            <a:r>
              <a:rPr kumimoji="1" lang="en-US" altLang="zh-CN" sz="1200" dirty="0" err="1">
                <a:solidFill>
                  <a:schemeClr val="tx1"/>
                </a:solidFill>
              </a:rPr>
              <a:t>CountVectorizer</a:t>
            </a:r>
            <a:br>
              <a:rPr kumimoji="1" lang="en-US" altLang="zh-CN" sz="1200" dirty="0">
                <a:solidFill>
                  <a:schemeClr val="tx1"/>
                </a:solidFill>
              </a:rPr>
            </a:br>
            <a:r>
              <a:rPr kumimoji="1" lang="en-US" altLang="zh-CN" sz="1200" dirty="0">
                <a:solidFill>
                  <a:schemeClr val="tx1"/>
                </a:solidFill>
              </a:rPr>
              <a:t>from </a:t>
            </a:r>
            <a:r>
              <a:rPr kumimoji="1" lang="en-US" altLang="zh-CN" sz="1200" dirty="0" err="1">
                <a:solidFill>
                  <a:schemeClr val="tx1"/>
                </a:solidFill>
              </a:rPr>
              <a:t>sklearn.feature_extraction.text</a:t>
            </a:r>
            <a:r>
              <a:rPr kumimoji="1" lang="en-US" altLang="zh-CN" sz="1200" dirty="0">
                <a:solidFill>
                  <a:schemeClr val="tx1"/>
                </a:solidFill>
              </a:rPr>
              <a:t> import </a:t>
            </a:r>
            <a:r>
              <a:rPr kumimoji="1" lang="en-US" altLang="zh-CN" sz="1200" dirty="0" err="1">
                <a:solidFill>
                  <a:schemeClr val="tx1"/>
                </a:solidFill>
              </a:rPr>
              <a:t>TfidfTransformer</a:t>
            </a: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 </a:t>
            </a:r>
            <a:r>
              <a:rPr kumimoji="1" lang="zh-CN" altLang="en-US" sz="1200" dirty="0">
                <a:solidFill>
                  <a:schemeClr val="tx1"/>
                </a:solidFill>
              </a:rPr>
              <a:t>语料库</a:t>
            </a:r>
            <a:br>
              <a:rPr kumimoji="1" lang="zh-CN" altLang="en-US" sz="1200" dirty="0">
                <a:solidFill>
                  <a:schemeClr val="tx1"/>
                </a:solidFill>
              </a:rPr>
            </a:br>
            <a:r>
              <a:rPr kumimoji="1" lang="en-US" altLang="zh-CN" sz="1200" dirty="0">
                <a:solidFill>
                  <a:schemeClr val="tx1"/>
                </a:solidFill>
              </a:rPr>
              <a:t>corpus = [</a:t>
            </a:r>
            <a:br>
              <a:rPr kumimoji="1" lang="en-US" altLang="zh-CN" sz="1200" dirty="0">
                <a:solidFill>
                  <a:schemeClr val="tx1"/>
                </a:solidFill>
              </a:rPr>
            </a:br>
            <a:r>
              <a:rPr kumimoji="1" lang="en-US" altLang="zh-CN" sz="1200" dirty="0">
                <a:solidFill>
                  <a:schemeClr val="tx1"/>
                </a:solidFill>
              </a:rPr>
              <a:t>    "John likes to watch movies, Mary likes movies too",</a:t>
            </a:r>
            <a:br>
              <a:rPr kumimoji="1" lang="en-US" altLang="zh-CN" sz="1200" dirty="0">
                <a:solidFill>
                  <a:schemeClr val="tx1"/>
                </a:solidFill>
              </a:rPr>
            </a:br>
            <a:r>
              <a:rPr kumimoji="1" lang="en-US" altLang="zh-CN" sz="1200" dirty="0">
                <a:solidFill>
                  <a:schemeClr val="tx1"/>
                </a:solidFill>
              </a:rPr>
              <a:t>    "John also likes to watch football games",</a:t>
            </a:r>
            <a:br>
              <a:rPr kumimoji="1" lang="en-US" altLang="zh-CN" sz="1200" dirty="0">
                <a:solidFill>
                  <a:schemeClr val="tx1"/>
                </a:solidFill>
              </a:rPr>
            </a:br>
            <a:r>
              <a:rPr kumimoji="1" lang="en-US" altLang="zh-CN" sz="1200" dirty="0">
                <a:solidFill>
                  <a:schemeClr val="tx1"/>
                </a:solidFill>
              </a:rPr>
              <a:t>]</a:t>
            </a: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 bag of words</a:t>
            </a:r>
            <a:br>
              <a:rPr kumimoji="1" lang="en-US" altLang="zh-CN" sz="1200" dirty="0">
                <a:solidFill>
                  <a:schemeClr val="tx1"/>
                </a:solidFill>
              </a:rPr>
            </a:br>
            <a:r>
              <a:rPr kumimoji="1" lang="en-US" altLang="zh-CN" sz="1200" dirty="0">
                <a:solidFill>
                  <a:schemeClr val="tx1"/>
                </a:solidFill>
              </a:rPr>
              <a:t>vectorizer = </a:t>
            </a:r>
            <a:r>
              <a:rPr kumimoji="1" lang="en-US" altLang="zh-CN" sz="1200" dirty="0" err="1">
                <a:solidFill>
                  <a:schemeClr val="tx1"/>
                </a:solidFill>
              </a:rPr>
              <a:t>CountVectorizer</a:t>
            </a:r>
            <a:r>
              <a:rPr kumimoji="1" lang="en-US" altLang="zh-CN" sz="1200" dirty="0">
                <a:solidFill>
                  <a:schemeClr val="tx1"/>
                </a:solidFill>
              </a:rPr>
              <a:t>()</a:t>
            </a:r>
            <a:br>
              <a:rPr kumimoji="1" lang="en-US" altLang="zh-CN" sz="1200" dirty="0">
                <a:solidFill>
                  <a:schemeClr val="tx1"/>
                </a:solidFill>
              </a:rPr>
            </a:br>
            <a:r>
              <a:rPr kumimoji="1" lang="en-US" altLang="zh-CN" sz="1200" dirty="0">
                <a:solidFill>
                  <a:schemeClr val="tx1"/>
                </a:solidFill>
              </a:rPr>
              <a:t>bow = </a:t>
            </a:r>
            <a:r>
              <a:rPr kumimoji="1" lang="en-US" altLang="zh-CN" sz="1200" dirty="0" err="1">
                <a:solidFill>
                  <a:schemeClr val="tx1"/>
                </a:solidFill>
              </a:rPr>
              <a:t>vectorizer.fit_transform</a:t>
            </a:r>
            <a:r>
              <a:rPr kumimoji="1" lang="en-US" altLang="zh-CN" sz="1200" dirty="0">
                <a:solidFill>
                  <a:schemeClr val="tx1"/>
                </a:solidFill>
              </a:rPr>
              <a:t>(corpus)</a:t>
            </a:r>
            <a:br>
              <a:rPr kumimoji="1" lang="en-US" altLang="zh-CN" sz="1200" dirty="0">
                <a:solidFill>
                  <a:schemeClr val="tx1"/>
                </a:solidFill>
              </a:rPr>
            </a:br>
            <a:r>
              <a:rPr kumimoji="1" lang="en-US" altLang="zh-CN" sz="1200" dirty="0">
                <a:solidFill>
                  <a:schemeClr val="tx1"/>
                </a:solidFill>
              </a:rPr>
              <a:t>print(</a:t>
            </a:r>
            <a:r>
              <a:rPr kumimoji="1" lang="en-US" altLang="zh-CN" sz="1200" dirty="0" err="1">
                <a:solidFill>
                  <a:schemeClr val="tx1"/>
                </a:solidFill>
              </a:rPr>
              <a:t>vectorizer.get_feature_names</a:t>
            </a:r>
            <a:r>
              <a:rPr kumimoji="1" lang="en-US" altLang="zh-CN" sz="1200" dirty="0">
                <a:solidFill>
                  <a:schemeClr val="tx1"/>
                </a:solidFill>
              </a:rPr>
              <a:t>())</a:t>
            </a:r>
            <a:br>
              <a:rPr kumimoji="1" lang="en-US" altLang="zh-CN" sz="1200" dirty="0">
                <a:solidFill>
                  <a:schemeClr val="tx1"/>
                </a:solidFill>
              </a:rPr>
            </a:br>
            <a:r>
              <a:rPr kumimoji="1" lang="en-US" altLang="zh-CN" sz="1200" dirty="0">
                <a:solidFill>
                  <a:schemeClr val="tx1"/>
                </a:solidFill>
              </a:rPr>
              <a:t>print(</a:t>
            </a:r>
            <a:r>
              <a:rPr kumimoji="1" lang="en-US" altLang="zh-CN" sz="1200" dirty="0" err="1">
                <a:solidFill>
                  <a:schemeClr val="tx1"/>
                </a:solidFill>
              </a:rPr>
              <a:t>bow.toarray</a:t>
            </a:r>
            <a:r>
              <a:rPr kumimoji="1" lang="en-US" altLang="zh-CN" sz="1200" dirty="0">
                <a:solidFill>
                  <a:schemeClr val="tx1"/>
                </a:solidFill>
              </a:rPr>
              <a:t>())</a:t>
            </a:r>
            <a:br>
              <a:rPr kumimoji="1" lang="en-US" altLang="zh-CN" sz="1200" dirty="0">
                <a:solidFill>
                  <a:schemeClr val="tx1"/>
                </a:solidFill>
              </a:rPr>
            </a:br>
            <a:endParaRPr kumimoji="1" lang="en-US" altLang="zh-CN" sz="1200" dirty="0">
              <a:solidFill>
                <a:schemeClr val="tx1"/>
              </a:solidFill>
            </a:endParaRPr>
          </a:p>
          <a:p>
            <a:endParaRPr kumimoji="1" lang="en-US" altLang="zh-CN" sz="1200" dirty="0">
              <a:solidFill>
                <a:schemeClr val="tx1"/>
              </a:solidFill>
            </a:endParaRPr>
          </a:p>
          <a:p>
            <a:endParaRPr kumimoji="1" lang="en-US" altLang="zh-CN" sz="1200" dirty="0">
              <a:solidFill>
                <a:schemeClr val="tx1"/>
              </a:solidFill>
            </a:endParaRPr>
          </a:p>
          <a:p>
            <a:r>
              <a:rPr kumimoji="1" lang="en-US" altLang="zh-CN" sz="1200" dirty="0">
                <a:solidFill>
                  <a:schemeClr val="tx1"/>
                </a:solidFill>
              </a:rPr>
              <a:t>#</a:t>
            </a:r>
            <a:r>
              <a:rPr kumimoji="1" lang="zh-CN" altLang="en-US" sz="1200" dirty="0">
                <a:solidFill>
                  <a:schemeClr val="tx1"/>
                </a:solidFill>
              </a:rPr>
              <a:t>输出结果：</a:t>
            </a:r>
          </a:p>
          <a:p>
            <a:r>
              <a:rPr kumimoji="1" lang="en-US" altLang="zh-CN" sz="1200" dirty="0">
                <a:solidFill>
                  <a:schemeClr val="tx1"/>
                </a:solidFill>
              </a:rPr>
              <a:t>#['also', 'football', 'games', 'john', 'likes', '</a:t>
            </a:r>
            <a:r>
              <a:rPr kumimoji="1" lang="en-US" altLang="zh-CN" sz="1200" dirty="0" err="1">
                <a:solidFill>
                  <a:schemeClr val="tx1"/>
                </a:solidFill>
              </a:rPr>
              <a:t>mary</a:t>
            </a:r>
            <a:r>
              <a:rPr kumimoji="1" lang="en-US" altLang="zh-CN" sz="1200" dirty="0">
                <a:solidFill>
                  <a:schemeClr val="tx1"/>
                </a:solidFill>
              </a:rPr>
              <a:t>', 'movies', 'to', 'too', 'watch']</a:t>
            </a:r>
          </a:p>
          <a:p>
            <a:r>
              <a:rPr kumimoji="1" lang="en-US" altLang="zh-CN" sz="1200" dirty="0">
                <a:solidFill>
                  <a:schemeClr val="tx1"/>
                </a:solidFill>
              </a:rPr>
              <a:t>#[[0 0 0 1 2 1 2 1 1 1]</a:t>
            </a:r>
          </a:p>
          <a:p>
            <a:r>
              <a:rPr kumimoji="1" lang="en-US" altLang="zh-CN" sz="1200" dirty="0">
                <a:solidFill>
                  <a:schemeClr val="tx1"/>
                </a:solidFill>
              </a:rPr>
              <a:t># [1 1 1 1 1 0 0 1 0 1]]</a:t>
            </a:r>
          </a:p>
          <a:p>
            <a:endParaRPr kumimoji="1" lang="en-US" altLang="zh-CN" sz="1200" dirty="0">
              <a:solidFill>
                <a:schemeClr val="tx1"/>
              </a:solidFill>
            </a:endParaRPr>
          </a:p>
        </p:txBody>
      </p:sp>
    </p:spTree>
    <p:extLst>
      <p:ext uri="{BB962C8B-B14F-4D97-AF65-F5344CB8AC3E}">
        <p14:creationId xmlns:p14="http://schemas.microsoft.com/office/powerpoint/2010/main" val="13169545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Bag-of-words</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34</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4654544"/>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词库</a:t>
            </a: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 "John", "likes", "to", "watch", "movies", "also", "football", "games", "Mary", "too" ]</a:t>
            </a:r>
          </a:p>
          <a:p>
            <a:pPr>
              <a:lnSpc>
                <a:spcPct val="150000"/>
              </a:lnSpc>
            </a:pPr>
            <a:br>
              <a:rPr lang="en-US" altLang="zh-CN" sz="2000" b="1" dirty="0">
                <a:solidFill>
                  <a:schemeClr val="tx1">
                    <a:lumMod val="65000"/>
                    <a:lumOff val="35000"/>
                  </a:schemeClr>
                </a:solidFill>
                <a:cs typeface="+mn-ea"/>
                <a:sym typeface="+mn-lt"/>
              </a:rPr>
            </a:b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[1, 2, 1, 1, 2, 0, 0, 0, 1, 1]</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[1, 1, 1, 1, 0, 1, 1, 1, 0, 0]</a:t>
            </a:r>
          </a:p>
          <a:p>
            <a:pPr>
              <a:lnSpc>
                <a:spcPct val="150000"/>
              </a:lnSpc>
            </a:pPr>
            <a:endParaRPr lang="en-US" altLang="zh-CN" sz="2000" b="1" dirty="0">
              <a:solidFill>
                <a:schemeClr val="tx1">
                  <a:lumMod val="65000"/>
                  <a:lumOff val="35000"/>
                </a:schemeClr>
              </a:solidFill>
              <a:cs typeface="+mn-ea"/>
              <a:sym typeface="+mn-lt"/>
            </a:endParaRPr>
          </a:p>
        </p:txBody>
      </p:sp>
      <p:sp>
        <p:nvSpPr>
          <p:cNvPr id="3" name="圆角矩形 2">
            <a:extLst>
              <a:ext uri="{FF2B5EF4-FFF2-40B4-BE49-F238E27FC236}">
                <a16:creationId xmlns:a16="http://schemas.microsoft.com/office/drawing/2014/main" id="{4AAEE4B4-958A-7A46-8963-A25343475DF6}"/>
              </a:ext>
            </a:extLst>
          </p:cNvPr>
          <p:cNvSpPr/>
          <p:nvPr/>
        </p:nvSpPr>
        <p:spPr>
          <a:xfrm>
            <a:off x="3552497" y="5160579"/>
            <a:ext cx="294289" cy="38888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a16="http://schemas.microsoft.com/office/drawing/2014/main" id="{6ED9E1EE-2DF7-3E44-A1D3-1AF9924DA1FE}"/>
              </a:ext>
            </a:extLst>
          </p:cNvPr>
          <p:cNvSpPr/>
          <p:nvPr/>
        </p:nvSpPr>
        <p:spPr>
          <a:xfrm>
            <a:off x="6095999" y="3798578"/>
            <a:ext cx="977463" cy="38888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圆角矩形 6">
            <a:extLst>
              <a:ext uri="{FF2B5EF4-FFF2-40B4-BE49-F238E27FC236}">
                <a16:creationId xmlns:a16="http://schemas.microsoft.com/office/drawing/2014/main" id="{5418F2EF-2617-E749-8F09-A31D0A48B2AB}"/>
              </a:ext>
            </a:extLst>
          </p:cNvPr>
          <p:cNvSpPr/>
          <p:nvPr/>
        </p:nvSpPr>
        <p:spPr>
          <a:xfrm>
            <a:off x="3092203" y="3806425"/>
            <a:ext cx="977463" cy="388883"/>
          </a:xfrm>
          <a:prstGeom prst="round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a16="http://schemas.microsoft.com/office/drawing/2014/main" id="{17215808-7186-2E4C-BF40-F7E69DAA1180}"/>
              </a:ext>
            </a:extLst>
          </p:cNvPr>
          <p:cNvSpPr/>
          <p:nvPr/>
        </p:nvSpPr>
        <p:spPr>
          <a:xfrm>
            <a:off x="2673937" y="5160579"/>
            <a:ext cx="294289" cy="388883"/>
          </a:xfrm>
          <a:prstGeom prst="round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912760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Bag-of-words</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35</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4654544"/>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词库</a:t>
            </a: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 "John", "likes", "to", "watch", "movies", "also", "football", "games", "Mary", "too" ]</a:t>
            </a:r>
          </a:p>
          <a:p>
            <a:pPr>
              <a:lnSpc>
                <a:spcPct val="150000"/>
              </a:lnSpc>
            </a:pPr>
            <a:br>
              <a:rPr lang="en-US" altLang="zh-CN" sz="2000" b="1" dirty="0">
                <a:solidFill>
                  <a:schemeClr val="tx1">
                    <a:lumMod val="65000"/>
                    <a:lumOff val="35000"/>
                  </a:schemeClr>
                </a:solidFill>
                <a:cs typeface="+mn-ea"/>
                <a:sym typeface="+mn-lt"/>
              </a:rPr>
            </a:b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[1, 2, 1, 1, 2, 0, 0, 0, 1, 1]</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[1, 1, 1, 1, 0, 1, 1, 1, 0, 0]</a:t>
            </a:r>
          </a:p>
          <a:p>
            <a:pPr>
              <a:lnSpc>
                <a:spcPct val="150000"/>
              </a:lnSpc>
            </a:pPr>
            <a:endParaRPr lang="en-US" altLang="zh-CN" sz="2000" b="1" dirty="0">
              <a:solidFill>
                <a:schemeClr val="tx1">
                  <a:lumMod val="65000"/>
                  <a:lumOff val="35000"/>
                </a:schemeClr>
              </a:solidFill>
              <a:cs typeface="+mn-ea"/>
              <a:sym typeface="+mn-lt"/>
            </a:endParaRPr>
          </a:p>
        </p:txBody>
      </p:sp>
      <p:sp>
        <p:nvSpPr>
          <p:cNvPr id="3" name="圆角矩形 2">
            <a:extLst>
              <a:ext uri="{FF2B5EF4-FFF2-40B4-BE49-F238E27FC236}">
                <a16:creationId xmlns:a16="http://schemas.microsoft.com/office/drawing/2014/main" id="{4AAEE4B4-958A-7A46-8963-A25343475DF6}"/>
              </a:ext>
            </a:extLst>
          </p:cNvPr>
          <p:cNvSpPr/>
          <p:nvPr/>
        </p:nvSpPr>
        <p:spPr>
          <a:xfrm>
            <a:off x="3552497" y="5160579"/>
            <a:ext cx="294289" cy="38888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a16="http://schemas.microsoft.com/office/drawing/2014/main" id="{6ED9E1EE-2DF7-3E44-A1D3-1AF9924DA1FE}"/>
              </a:ext>
            </a:extLst>
          </p:cNvPr>
          <p:cNvSpPr/>
          <p:nvPr/>
        </p:nvSpPr>
        <p:spPr>
          <a:xfrm>
            <a:off x="6095999" y="3798578"/>
            <a:ext cx="977463" cy="388883"/>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圆角矩形 6">
            <a:extLst>
              <a:ext uri="{FF2B5EF4-FFF2-40B4-BE49-F238E27FC236}">
                <a16:creationId xmlns:a16="http://schemas.microsoft.com/office/drawing/2014/main" id="{5418F2EF-2617-E749-8F09-A31D0A48B2AB}"/>
              </a:ext>
            </a:extLst>
          </p:cNvPr>
          <p:cNvSpPr/>
          <p:nvPr/>
        </p:nvSpPr>
        <p:spPr>
          <a:xfrm>
            <a:off x="3092203" y="3806425"/>
            <a:ext cx="977463" cy="388883"/>
          </a:xfrm>
          <a:prstGeom prst="round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a16="http://schemas.microsoft.com/office/drawing/2014/main" id="{17215808-7186-2E4C-BF40-F7E69DAA1180}"/>
              </a:ext>
            </a:extLst>
          </p:cNvPr>
          <p:cNvSpPr/>
          <p:nvPr/>
        </p:nvSpPr>
        <p:spPr>
          <a:xfrm>
            <a:off x="2673937" y="5160579"/>
            <a:ext cx="294289" cy="388883"/>
          </a:xfrm>
          <a:prstGeom prst="round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圆角矩形 9">
            <a:extLst>
              <a:ext uri="{FF2B5EF4-FFF2-40B4-BE49-F238E27FC236}">
                <a16:creationId xmlns:a16="http://schemas.microsoft.com/office/drawing/2014/main" id="{2D708F6F-5E38-804D-AA38-0C096CCBD7BD}"/>
              </a:ext>
            </a:extLst>
          </p:cNvPr>
          <p:cNvSpPr/>
          <p:nvPr/>
        </p:nvSpPr>
        <p:spPr>
          <a:xfrm>
            <a:off x="7367753" y="5160578"/>
            <a:ext cx="3174123" cy="388883"/>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solidFill>
              </a:rPr>
              <a:t>likes</a:t>
            </a:r>
            <a:r>
              <a:rPr kumimoji="1" lang="zh-CN" altLang="en-US" dirty="0">
                <a:solidFill>
                  <a:schemeClr val="accent1"/>
                </a:solidFill>
              </a:rPr>
              <a:t>和</a:t>
            </a:r>
            <a:r>
              <a:rPr kumimoji="1" lang="en-US" altLang="zh-CN" dirty="0">
                <a:solidFill>
                  <a:schemeClr val="accent1"/>
                </a:solidFill>
              </a:rPr>
              <a:t>movies</a:t>
            </a:r>
            <a:r>
              <a:rPr kumimoji="1" lang="zh-CN" altLang="en-US" dirty="0">
                <a:solidFill>
                  <a:schemeClr val="accent1"/>
                </a:solidFill>
              </a:rPr>
              <a:t>都出现了</a:t>
            </a:r>
            <a:r>
              <a:rPr kumimoji="1" lang="en-US" altLang="zh-CN" dirty="0">
                <a:solidFill>
                  <a:schemeClr val="accent1"/>
                </a:solidFill>
              </a:rPr>
              <a:t>2</a:t>
            </a:r>
            <a:r>
              <a:rPr kumimoji="1" lang="zh-CN" altLang="en-US" dirty="0">
                <a:solidFill>
                  <a:schemeClr val="accent1"/>
                </a:solidFill>
              </a:rPr>
              <a:t>次，但是他们的重要程度一样吗？</a:t>
            </a:r>
          </a:p>
        </p:txBody>
      </p:sp>
    </p:spTree>
    <p:extLst>
      <p:ext uri="{BB962C8B-B14F-4D97-AF65-F5344CB8AC3E}">
        <p14:creationId xmlns:p14="http://schemas.microsoft.com/office/powerpoint/2010/main" val="16976033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
          <p:cNvSpPr txBox="1"/>
          <p:nvPr/>
        </p:nvSpPr>
        <p:spPr>
          <a:xfrm>
            <a:off x="4585333" y="3424634"/>
            <a:ext cx="4689296"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zh-CN" altLang="en-US" sz="2400" dirty="0">
                <a:solidFill>
                  <a:schemeClr val="bg1">
                    <a:lumMod val="75000"/>
                  </a:schemeClr>
                </a:solidFill>
                <a:cs typeface="+mn-ea"/>
                <a:sym typeface="+mn-lt"/>
              </a:rPr>
              <a:t>带权重的文本表示方法</a:t>
            </a:r>
          </a:p>
        </p:txBody>
      </p:sp>
      <p:sp>
        <p:nvSpPr>
          <p:cNvPr id="3" name="文本框 8"/>
          <p:cNvSpPr txBox="1"/>
          <p:nvPr/>
        </p:nvSpPr>
        <p:spPr>
          <a:xfrm>
            <a:off x="4585331" y="2655193"/>
            <a:ext cx="6555629" cy="7694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kumimoji="1" lang="zh-CN" altLang="en-US" sz="4400" b="1" dirty="0">
                <a:solidFill>
                  <a:schemeClr val="tx1">
                    <a:lumMod val="75000"/>
                    <a:lumOff val="25000"/>
                  </a:schemeClr>
                </a:solidFill>
                <a:cs typeface="+mn-ea"/>
                <a:sym typeface="+mn-lt"/>
              </a:rPr>
              <a:t>词频</a:t>
            </a:r>
            <a:r>
              <a:rPr kumimoji="1" lang="en-US" altLang="zh-CN" sz="4400" b="1" dirty="0">
                <a:solidFill>
                  <a:schemeClr val="tx1">
                    <a:lumMod val="75000"/>
                    <a:lumOff val="25000"/>
                  </a:schemeClr>
                </a:solidFill>
                <a:cs typeface="+mn-ea"/>
                <a:sym typeface="+mn-lt"/>
              </a:rPr>
              <a:t>-</a:t>
            </a:r>
            <a:r>
              <a:rPr kumimoji="1" lang="zh-CN" altLang="en-US" sz="4400" b="1" dirty="0">
                <a:solidFill>
                  <a:schemeClr val="tx1">
                    <a:lumMod val="75000"/>
                    <a:lumOff val="25000"/>
                  </a:schemeClr>
                </a:solidFill>
                <a:cs typeface="+mn-ea"/>
                <a:sym typeface="+mn-lt"/>
              </a:rPr>
              <a:t>逆文档频率 </a:t>
            </a:r>
            <a:r>
              <a:rPr kumimoji="1" lang="en-US" altLang="zh-CN" sz="4400" b="1" dirty="0" err="1">
                <a:solidFill>
                  <a:schemeClr val="tx1">
                    <a:lumMod val="75000"/>
                    <a:lumOff val="25000"/>
                  </a:schemeClr>
                </a:solidFill>
                <a:cs typeface="+mn-ea"/>
                <a:sym typeface="+mn-lt"/>
              </a:rPr>
              <a:t>tf-idf</a:t>
            </a:r>
            <a:endParaRPr kumimoji="1" lang="en-US" altLang="zh-CN" sz="4400" b="1" dirty="0">
              <a:solidFill>
                <a:schemeClr val="tx1">
                  <a:lumMod val="75000"/>
                  <a:lumOff val="25000"/>
                </a:schemeClr>
              </a:solidFill>
              <a:cs typeface="+mn-ea"/>
              <a:sym typeface="+mn-lt"/>
            </a:endParaRPr>
          </a:p>
        </p:txBody>
      </p:sp>
      <p:cxnSp>
        <p:nvCxnSpPr>
          <p:cNvPr id="4" name="直接连接符 3"/>
          <p:cNvCxnSpPr/>
          <p:nvPr/>
        </p:nvCxnSpPr>
        <p:spPr>
          <a:xfrm>
            <a:off x="4416441" y="2757714"/>
            <a:ext cx="0" cy="1128585"/>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699658" y="2485638"/>
            <a:ext cx="1547892" cy="1573583"/>
            <a:chOff x="2498710" y="2311467"/>
            <a:chExt cx="1748840" cy="1777866"/>
          </a:xfrm>
        </p:grpSpPr>
        <p:sp>
          <p:nvSpPr>
            <p:cNvPr id="6" name="椭圆 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8000" dirty="0"/>
                <a:t>3</a:t>
              </a:r>
              <a:endParaRPr lang="zh-CN" altLang="en-US" sz="8000" dirty="0"/>
            </a:p>
          </p:txBody>
        </p:sp>
        <p:sp>
          <p:nvSpPr>
            <p:cNvPr id="7" name="椭圆 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8000" dirty="0"/>
            </a:p>
          </p:txBody>
        </p:sp>
        <p:sp>
          <p:nvSpPr>
            <p:cNvPr id="8" name="椭圆 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9" name="椭圆 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Tree>
    <p:extLst>
      <p:ext uri="{BB962C8B-B14F-4D97-AF65-F5344CB8AC3E}">
        <p14:creationId xmlns:p14="http://schemas.microsoft.com/office/powerpoint/2010/main" val="2659491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TF-IDF</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37</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3269549"/>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词频</a:t>
            </a:r>
            <a:r>
              <a:rPr lang="en-US" altLang="zh-CN" sz="2000" b="1" dirty="0">
                <a:solidFill>
                  <a:schemeClr val="accent1"/>
                </a:solidFill>
                <a:cs typeface="+mn-ea"/>
                <a:sym typeface="+mn-lt"/>
              </a:rPr>
              <a:t>-</a:t>
            </a:r>
            <a:r>
              <a:rPr lang="zh-CN" altLang="en-US" sz="2000" b="1" dirty="0">
                <a:solidFill>
                  <a:schemeClr val="accent1"/>
                </a:solidFill>
                <a:cs typeface="+mn-ea"/>
                <a:sym typeface="+mn-lt"/>
              </a:rPr>
              <a:t>逆文档频率（</a:t>
            </a:r>
            <a:r>
              <a:rPr lang="en-US" altLang="zh-CN" sz="2000" b="1" dirty="0">
                <a:solidFill>
                  <a:schemeClr val="accent1"/>
                </a:solidFill>
                <a:cs typeface="+mn-ea"/>
                <a:sym typeface="+mn-lt"/>
              </a:rPr>
              <a:t>TF-IDF</a:t>
            </a:r>
            <a:r>
              <a:rPr lang="zh-CN" altLang="en-US" sz="2000" b="1" dirty="0">
                <a:solidFill>
                  <a:schemeClr val="accent1"/>
                </a:solidFill>
                <a:cs typeface="+mn-ea"/>
                <a:sym typeface="+mn-lt"/>
              </a:rPr>
              <a:t>）</a:t>
            </a:r>
            <a:endParaRPr lang="en-US" altLang="zh-CN" sz="2000" b="1" dirty="0">
              <a:solidFill>
                <a:schemeClr val="accent1"/>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en-US" altLang="zh-CN" sz="2000" b="1" dirty="0" err="1">
                <a:solidFill>
                  <a:schemeClr val="tx1">
                    <a:lumMod val="65000"/>
                    <a:lumOff val="35000"/>
                  </a:schemeClr>
                </a:solidFill>
                <a:cs typeface="+mn-ea"/>
                <a:sym typeface="+mn-lt"/>
              </a:rPr>
              <a:t>tf-idf</a:t>
            </a:r>
            <a:r>
              <a:rPr lang="zh-CN" altLang="en-US" sz="2000" b="1" dirty="0">
                <a:solidFill>
                  <a:schemeClr val="tx1">
                    <a:lumMod val="65000"/>
                    <a:lumOff val="35000"/>
                  </a:schemeClr>
                </a:solidFill>
                <a:cs typeface="+mn-ea"/>
                <a:sym typeface="+mn-lt"/>
              </a:rPr>
              <a:t>是一种统计方法，用以评估一个词对于一个文件集或一个语料库中的其中一份文件的重要程度。</a:t>
            </a: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字词的重要性随着它在文件中</a:t>
            </a:r>
            <a:r>
              <a:rPr lang="zh-CN" altLang="en-US" sz="2000" b="1" dirty="0">
                <a:solidFill>
                  <a:schemeClr val="accent1"/>
                </a:solidFill>
                <a:cs typeface="+mn-ea"/>
                <a:sym typeface="+mn-lt"/>
              </a:rPr>
              <a:t>出现的次数成正比增加</a:t>
            </a:r>
            <a:r>
              <a:rPr lang="zh-CN" altLang="en-US" sz="2000" b="1" dirty="0">
                <a:solidFill>
                  <a:schemeClr val="tx1">
                    <a:lumMod val="65000"/>
                    <a:lumOff val="35000"/>
                  </a:schemeClr>
                </a:solidFill>
                <a:cs typeface="+mn-ea"/>
                <a:sym typeface="+mn-lt"/>
              </a:rPr>
              <a:t>，但同时会随着它在</a:t>
            </a:r>
            <a:r>
              <a:rPr lang="zh-CN" altLang="en-US" sz="2000" b="1" dirty="0">
                <a:solidFill>
                  <a:schemeClr val="accent1"/>
                </a:solidFill>
                <a:cs typeface="+mn-ea"/>
                <a:sym typeface="+mn-lt"/>
              </a:rPr>
              <a:t>语料库中出现的频率成反比下降</a:t>
            </a:r>
            <a:r>
              <a:rPr lang="zh-CN" altLang="en-US" sz="2000" b="1" dirty="0">
                <a:solidFill>
                  <a:schemeClr val="tx1">
                    <a:lumMod val="65000"/>
                    <a:lumOff val="35000"/>
                  </a:schemeClr>
                </a:solidFill>
                <a:cs typeface="+mn-ea"/>
                <a:sym typeface="+mn-lt"/>
              </a:rPr>
              <a:t>。因此，在整个数据集中，词频都会被</a:t>
            </a:r>
            <a:r>
              <a:rPr lang="en-US" altLang="zh-CN" sz="2000" b="1" dirty="0">
                <a:solidFill>
                  <a:schemeClr val="tx1">
                    <a:lumMod val="65000"/>
                    <a:lumOff val="35000"/>
                  </a:schemeClr>
                </a:solidFill>
                <a:cs typeface="+mn-ea"/>
                <a:sym typeface="+mn-lt"/>
              </a:rPr>
              <a:t>TF-IDF</a:t>
            </a:r>
            <a:r>
              <a:rPr lang="zh-CN" altLang="en-US" sz="2000" b="1" dirty="0">
                <a:solidFill>
                  <a:schemeClr val="tx1">
                    <a:lumMod val="65000"/>
                    <a:lumOff val="35000"/>
                  </a:schemeClr>
                </a:solidFill>
                <a:cs typeface="+mn-ea"/>
                <a:sym typeface="+mn-lt"/>
              </a:rPr>
              <a:t>分值所取代。</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2372196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TF-IDF</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38</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1884555"/>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sym typeface="+mn-lt"/>
              </a:rPr>
              <a:t>在一份给定的文件里，</a:t>
            </a:r>
            <a:r>
              <a:rPr lang="zh-CN" altLang="en-US" sz="2000" b="1" dirty="0">
                <a:solidFill>
                  <a:schemeClr val="accent1"/>
                </a:solidFill>
                <a:cs typeface="+mn-ea"/>
                <a:sym typeface="+mn-lt"/>
              </a:rPr>
              <a:t>词频</a:t>
            </a:r>
            <a:r>
              <a:rPr lang="zh-CN" altLang="en-US" sz="2000" b="1" dirty="0">
                <a:solidFill>
                  <a:schemeClr val="tx1">
                    <a:lumMod val="65000"/>
                    <a:lumOff val="35000"/>
                  </a:schemeClr>
                </a:solidFill>
                <a:cs typeface="+mn-ea"/>
                <a:sym typeface="+mn-lt"/>
              </a:rPr>
              <a:t>（</a:t>
            </a:r>
            <a:r>
              <a:rPr lang="en-US" altLang="zh-CN" sz="2000" b="1" dirty="0">
                <a:solidFill>
                  <a:schemeClr val="tx1">
                    <a:lumMod val="65000"/>
                    <a:lumOff val="35000"/>
                  </a:schemeClr>
                </a:solidFill>
                <a:cs typeface="+mn-ea"/>
                <a:sym typeface="+mn-lt"/>
              </a:rPr>
              <a:t>term frequency</a:t>
            </a:r>
            <a:r>
              <a:rPr lang="zh-CN" altLang="en-US" sz="2000" b="1" dirty="0">
                <a:solidFill>
                  <a:schemeClr val="tx1">
                    <a:lumMod val="65000"/>
                    <a:lumOff val="35000"/>
                  </a:schemeClr>
                </a:solidFill>
                <a:cs typeface="+mn-ea"/>
                <a:sym typeface="+mn-lt"/>
              </a:rPr>
              <a:t>，</a:t>
            </a:r>
            <a:r>
              <a:rPr lang="en-US" altLang="zh-CN" sz="2000" b="1" dirty="0" err="1">
                <a:solidFill>
                  <a:schemeClr val="tx1">
                    <a:lumMod val="65000"/>
                    <a:lumOff val="35000"/>
                  </a:schemeClr>
                </a:solidFill>
                <a:cs typeface="+mn-ea"/>
                <a:sym typeface="+mn-lt"/>
              </a:rPr>
              <a:t>tf</a:t>
            </a:r>
            <a:r>
              <a:rPr lang="zh-CN" altLang="en-US" sz="2000" b="1" dirty="0">
                <a:solidFill>
                  <a:schemeClr val="tx1">
                    <a:lumMod val="65000"/>
                    <a:lumOff val="35000"/>
                  </a:schemeClr>
                </a:solidFill>
                <a:cs typeface="+mn-ea"/>
                <a:sym typeface="+mn-lt"/>
              </a:rPr>
              <a:t>）指的是某一个给定的词语在该文件中出现的频率。这个数字是对词数（</a:t>
            </a:r>
            <a:r>
              <a:rPr lang="en-US" altLang="zh-CN" sz="2000" b="1" dirty="0">
                <a:solidFill>
                  <a:schemeClr val="tx1">
                    <a:lumMod val="65000"/>
                    <a:lumOff val="35000"/>
                  </a:schemeClr>
                </a:solidFill>
                <a:cs typeface="+mn-ea"/>
                <a:sym typeface="+mn-lt"/>
              </a:rPr>
              <a:t>term count</a:t>
            </a:r>
            <a:r>
              <a:rPr lang="zh-CN" altLang="en-US" sz="2000" b="1" dirty="0">
                <a:solidFill>
                  <a:schemeClr val="tx1">
                    <a:lumMod val="65000"/>
                    <a:lumOff val="35000"/>
                  </a:schemeClr>
                </a:solidFill>
                <a:cs typeface="+mn-ea"/>
                <a:sym typeface="+mn-lt"/>
              </a:rPr>
              <a:t>）的归一化，以防止它偏向长的文件。（同一个词语在长文件里可能会比短文件有更高的词数，而不管该词语重要与否。）</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13979361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TF-IDF</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39</a:t>
            </a:fld>
            <a:endParaRPr lang="en-US" dirty="0">
              <a:latin typeface="+mn-lt"/>
              <a:cs typeface="+mn-ea"/>
              <a:sym typeface="+mn-lt"/>
            </a:endParaRPr>
          </a:p>
        </p:txBody>
      </p:sp>
      <mc:AlternateContent xmlns:mc="http://schemas.openxmlformats.org/markup-compatibility/2006" xmlns:a14="http://schemas.microsoft.com/office/drawing/2010/main">
        <mc:Choice Requires="a14">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4310988"/>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sym typeface="+mn-lt"/>
                  </a:rPr>
                  <a:t>对于在某一特定文件里的词语</a:t>
                </a:r>
                <a14:m>
                  <m:oMath xmlns:m="http://schemas.openxmlformats.org/officeDocument/2006/math">
                    <m:sSub>
                      <m:sSubPr>
                        <m:ctrlPr>
                          <a:rPr lang="en-US" altLang="zh-CN" sz="2000" b="1" i="1" smtClean="0">
                            <a:solidFill>
                              <a:schemeClr val="tx1">
                                <a:lumMod val="65000"/>
                                <a:lumOff val="35000"/>
                              </a:schemeClr>
                            </a:solidFill>
                            <a:latin typeface="Cambria Math" panose="02040503050406030204" pitchFamily="18" charset="0"/>
                            <a:cs typeface="+mn-ea"/>
                            <a:sym typeface="+mn-lt"/>
                          </a:rPr>
                        </m:ctrlPr>
                      </m:sSubPr>
                      <m:e>
                        <m:r>
                          <a:rPr lang="zh-CN" altLang="en-US" sz="2000" b="1" i="1" smtClean="0">
                            <a:solidFill>
                              <a:schemeClr val="tx1">
                                <a:lumMod val="65000"/>
                                <a:lumOff val="35000"/>
                              </a:schemeClr>
                            </a:solidFill>
                            <a:latin typeface="Cambria Math" panose="02040503050406030204" pitchFamily="18" charset="0"/>
                            <a:cs typeface="+mn-ea"/>
                            <a:sym typeface="+mn-lt"/>
                          </a:rPr>
                          <m:t> </m:t>
                        </m:r>
                        <m:r>
                          <a:rPr lang="en-US" altLang="zh-CN" sz="2000" b="1" i="1" smtClean="0">
                            <a:solidFill>
                              <a:schemeClr val="tx1">
                                <a:lumMod val="65000"/>
                                <a:lumOff val="35000"/>
                              </a:schemeClr>
                            </a:solidFill>
                            <a:latin typeface="Cambria Math" panose="02040503050406030204" pitchFamily="18" charset="0"/>
                            <a:cs typeface="+mn-ea"/>
                            <a:sym typeface="+mn-lt"/>
                          </a:rPr>
                          <m:t>𝒕</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sub>
                    </m:sSub>
                    <m:r>
                      <a:rPr lang="zh-CN" altLang="en-US" sz="2000" b="1" i="1" smtClean="0">
                        <a:solidFill>
                          <a:schemeClr val="tx1">
                            <a:lumMod val="65000"/>
                            <a:lumOff val="35000"/>
                          </a:schemeClr>
                        </a:solidFill>
                        <a:latin typeface="Cambria Math" panose="02040503050406030204" pitchFamily="18" charset="0"/>
                        <a:cs typeface="+mn-ea"/>
                        <a:sym typeface="+mn-lt"/>
                      </a:rPr>
                      <m:t> </m:t>
                    </m:r>
                  </m:oMath>
                </a14:m>
                <a:r>
                  <a:rPr lang="zh-CN" altLang="en-US" sz="2000" b="1" dirty="0">
                    <a:solidFill>
                      <a:schemeClr val="tx1">
                        <a:lumMod val="65000"/>
                        <a:lumOff val="35000"/>
                      </a:schemeClr>
                    </a:solidFill>
                    <a:cs typeface="+mn-ea"/>
                    <a:sym typeface="+mn-lt"/>
                  </a:rPr>
                  <a:t>来说，它的重要性可表示为：</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14:m>
                  <m:oMathPara xmlns:m="http://schemas.openxmlformats.org/officeDocument/2006/math">
                    <m:oMathParaPr>
                      <m:jc m:val="centerGroup"/>
                    </m:oMathParaPr>
                    <m:oMath xmlns:m="http://schemas.openxmlformats.org/officeDocument/2006/math">
                      <m:sSub>
                        <m:sSubPr>
                          <m:ctrlPr>
                            <a:rPr lang="en-US" altLang="zh-CN" sz="2000" b="1" i="1" smtClean="0">
                              <a:solidFill>
                                <a:schemeClr val="tx1">
                                  <a:lumMod val="65000"/>
                                  <a:lumOff val="35000"/>
                                </a:schemeClr>
                              </a:solidFill>
                              <a:latin typeface="Cambria Math" panose="02040503050406030204" pitchFamily="18" charset="0"/>
                              <a:cs typeface="+mn-ea"/>
                              <a:sym typeface="+mn-lt"/>
                            </a:rPr>
                          </m:ctrlPr>
                        </m:sSubPr>
                        <m:e>
                          <m:r>
                            <a:rPr lang="en-US" altLang="zh-CN" sz="2000" b="1" i="1" smtClean="0">
                              <a:solidFill>
                                <a:schemeClr val="tx1">
                                  <a:lumMod val="65000"/>
                                  <a:lumOff val="35000"/>
                                </a:schemeClr>
                              </a:solidFill>
                              <a:latin typeface="Cambria Math" panose="02040503050406030204" pitchFamily="18" charset="0"/>
                              <a:cs typeface="+mn-ea"/>
                              <a:sym typeface="+mn-lt"/>
                            </a:rPr>
                            <m:t>𝒕𝒇</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r>
                            <a:rPr lang="en-US" altLang="zh-CN" sz="2000" b="1" i="1" smtClean="0">
                              <a:solidFill>
                                <a:schemeClr val="tx1">
                                  <a:lumMod val="65000"/>
                                  <a:lumOff val="35000"/>
                                </a:schemeClr>
                              </a:solidFill>
                              <a:latin typeface="Cambria Math" panose="02040503050406030204" pitchFamily="18" charset="0"/>
                              <a:cs typeface="+mn-ea"/>
                              <a:sym typeface="+mn-lt"/>
                            </a:rPr>
                            <m:t>,</m:t>
                          </m:r>
                          <m:r>
                            <a:rPr lang="zh-CN" altLang="en-US" sz="2000" b="1" i="1" smtClean="0">
                              <a:solidFill>
                                <a:schemeClr val="tx1">
                                  <a:lumMod val="65000"/>
                                  <a:lumOff val="35000"/>
                                </a:schemeClr>
                              </a:solidFill>
                              <a:latin typeface="Cambria Math" panose="02040503050406030204" pitchFamily="18" charset="0"/>
                              <a:cs typeface="+mn-ea"/>
                              <a:sym typeface="+mn-lt"/>
                            </a:rPr>
                            <m:t>   </m:t>
                          </m:r>
                          <m:r>
                            <a:rPr lang="en-US" altLang="zh-CN" sz="2000" b="1" i="1" smtClean="0">
                              <a:solidFill>
                                <a:schemeClr val="tx1">
                                  <a:lumMod val="65000"/>
                                  <a:lumOff val="35000"/>
                                </a:schemeClr>
                              </a:solidFill>
                              <a:latin typeface="Cambria Math" panose="02040503050406030204" pitchFamily="18" charset="0"/>
                              <a:cs typeface="+mn-ea"/>
                              <a:sym typeface="+mn-lt"/>
                            </a:rPr>
                            <m:t>𝒋</m:t>
                          </m:r>
                        </m:sub>
                      </m:sSub>
                      <m:r>
                        <a:rPr lang="en-US" altLang="zh-CN" sz="2000" b="1" i="1" smtClean="0">
                          <a:solidFill>
                            <a:schemeClr val="tx1">
                              <a:lumMod val="65000"/>
                              <a:lumOff val="35000"/>
                            </a:schemeClr>
                          </a:solidFill>
                          <a:latin typeface="Cambria Math" panose="02040503050406030204" pitchFamily="18" charset="0"/>
                          <a:cs typeface="+mn-ea"/>
                          <a:sym typeface="+mn-lt"/>
                        </a:rPr>
                        <m:t>=</m:t>
                      </m:r>
                      <m:f>
                        <m:fPr>
                          <m:ctrlPr>
                            <a:rPr lang="en-US" altLang="zh-CN" sz="2000" b="1" i="1" smtClean="0">
                              <a:solidFill>
                                <a:schemeClr val="tx1">
                                  <a:lumMod val="65000"/>
                                  <a:lumOff val="35000"/>
                                </a:schemeClr>
                              </a:solidFill>
                              <a:latin typeface="Cambria Math" panose="02040503050406030204" pitchFamily="18" charset="0"/>
                              <a:cs typeface="+mn-ea"/>
                              <a:sym typeface="+mn-lt"/>
                            </a:rPr>
                          </m:ctrlPr>
                        </m:fPr>
                        <m:num>
                          <m:sSub>
                            <m:sSubPr>
                              <m:ctrlPr>
                                <a:rPr lang="en-US" altLang="zh-CN" sz="2000" b="1" i="1" smtClean="0">
                                  <a:solidFill>
                                    <a:schemeClr val="tx1">
                                      <a:lumMod val="65000"/>
                                      <a:lumOff val="35000"/>
                                    </a:schemeClr>
                                  </a:solidFill>
                                  <a:latin typeface="Cambria Math" panose="02040503050406030204" pitchFamily="18" charset="0"/>
                                  <a:cs typeface="+mn-ea"/>
                                  <a:sym typeface="+mn-lt"/>
                                </a:rPr>
                              </m:ctrlPr>
                            </m:sSubPr>
                            <m:e>
                              <m:r>
                                <a:rPr lang="en-US" altLang="zh-CN" sz="2000" b="1" i="1" smtClean="0">
                                  <a:solidFill>
                                    <a:schemeClr val="tx1">
                                      <a:lumMod val="65000"/>
                                      <a:lumOff val="35000"/>
                                    </a:schemeClr>
                                  </a:solidFill>
                                  <a:latin typeface="Cambria Math" panose="02040503050406030204" pitchFamily="18" charset="0"/>
                                  <a:cs typeface="+mn-ea"/>
                                  <a:sym typeface="+mn-lt"/>
                                </a:rPr>
                                <m:t>𝒏</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r>
                                <a:rPr lang="en-US" altLang="zh-CN" sz="2000" b="1" i="1" smtClean="0">
                                  <a:solidFill>
                                    <a:schemeClr val="tx1">
                                      <a:lumMod val="65000"/>
                                      <a:lumOff val="35000"/>
                                    </a:schemeClr>
                                  </a:solidFill>
                                  <a:latin typeface="Cambria Math" panose="02040503050406030204" pitchFamily="18" charset="0"/>
                                  <a:cs typeface="+mn-ea"/>
                                  <a:sym typeface="+mn-lt"/>
                                </a:rPr>
                                <m:t>,</m:t>
                              </m:r>
                              <m:r>
                                <a:rPr lang="zh-CN" altLang="en-US" sz="2000" b="1" i="1" smtClean="0">
                                  <a:solidFill>
                                    <a:schemeClr val="tx1">
                                      <a:lumMod val="65000"/>
                                      <a:lumOff val="35000"/>
                                    </a:schemeClr>
                                  </a:solidFill>
                                  <a:latin typeface="Cambria Math" panose="02040503050406030204" pitchFamily="18" charset="0"/>
                                  <a:cs typeface="+mn-ea"/>
                                  <a:sym typeface="+mn-lt"/>
                                </a:rPr>
                                <m:t> </m:t>
                              </m:r>
                              <m:r>
                                <a:rPr lang="en-US" altLang="zh-CN" sz="2000" b="1" i="1" smtClean="0">
                                  <a:solidFill>
                                    <a:schemeClr val="tx1">
                                      <a:lumMod val="65000"/>
                                      <a:lumOff val="35000"/>
                                    </a:schemeClr>
                                  </a:solidFill>
                                  <a:latin typeface="Cambria Math" panose="02040503050406030204" pitchFamily="18" charset="0"/>
                                  <a:cs typeface="+mn-ea"/>
                                  <a:sym typeface="+mn-lt"/>
                                </a:rPr>
                                <m:t>𝒋</m:t>
                              </m:r>
                            </m:sub>
                          </m:sSub>
                        </m:num>
                        <m:den>
                          <m:nary>
                            <m:naryPr>
                              <m:chr m:val="∑"/>
                              <m:limLoc m:val="subSup"/>
                              <m:supHide m:val="on"/>
                              <m:ctrlPr>
                                <a:rPr lang="en-US" altLang="zh-CN" sz="2000" b="1" i="1" smtClean="0">
                                  <a:solidFill>
                                    <a:schemeClr val="tx1">
                                      <a:lumMod val="65000"/>
                                      <a:lumOff val="35000"/>
                                    </a:schemeClr>
                                  </a:solidFill>
                                  <a:latin typeface="Cambria Math" panose="02040503050406030204" pitchFamily="18" charset="0"/>
                                  <a:cs typeface="+mn-ea"/>
                                  <a:sym typeface="+mn-lt"/>
                                </a:rPr>
                              </m:ctrlPr>
                            </m:naryPr>
                            <m:sub>
                              <m:r>
                                <m:rPr>
                                  <m:brk m:alnAt="9"/>
                                </m:rPr>
                                <a:rPr lang="en-US" altLang="zh-CN" sz="2000" b="1" i="1" smtClean="0">
                                  <a:solidFill>
                                    <a:schemeClr val="tx1">
                                      <a:lumMod val="65000"/>
                                      <a:lumOff val="35000"/>
                                    </a:schemeClr>
                                  </a:solidFill>
                                  <a:latin typeface="Cambria Math" panose="02040503050406030204" pitchFamily="18" charset="0"/>
                                  <a:cs typeface="+mn-ea"/>
                                  <a:sym typeface="+mn-lt"/>
                                </a:rPr>
                                <m:t>𝒌</m:t>
                              </m:r>
                            </m:sub>
                            <m:sup/>
                            <m:e>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𝒏</m:t>
                                  </m:r>
                                </m:e>
                                <m:sub>
                                  <m:r>
                                    <a:rPr lang="en-US" altLang="zh-CN" sz="2000" b="1" i="1" smtClean="0">
                                      <a:solidFill>
                                        <a:schemeClr val="tx1">
                                          <a:lumMod val="65000"/>
                                          <a:lumOff val="35000"/>
                                        </a:schemeClr>
                                      </a:solidFill>
                                      <a:latin typeface="Cambria Math" panose="02040503050406030204" pitchFamily="18" charset="0"/>
                                      <a:cs typeface="+mn-ea"/>
                                      <a:sym typeface="+mn-lt"/>
                                    </a:rPr>
                                    <m:t>𝒌</m:t>
                                  </m:r>
                                  <m:r>
                                    <a:rPr lang="en-US" altLang="zh-CN" sz="2000" b="1" i="1">
                                      <a:solidFill>
                                        <a:schemeClr val="tx1">
                                          <a:lumMod val="65000"/>
                                          <a:lumOff val="35000"/>
                                        </a:schemeClr>
                                      </a:solidFill>
                                      <a:latin typeface="Cambria Math" panose="02040503050406030204" pitchFamily="18" charset="0"/>
                                      <a:cs typeface="+mn-ea"/>
                                      <a:sym typeface="+mn-lt"/>
                                    </a:rPr>
                                    <m:t>,</m:t>
                                  </m:r>
                                  <m:r>
                                    <a:rPr lang="zh-CN" altLang="en-US" sz="2000" b="1" i="1">
                                      <a:solidFill>
                                        <a:schemeClr val="tx1">
                                          <a:lumMod val="65000"/>
                                          <a:lumOff val="35000"/>
                                        </a:schemeClr>
                                      </a:solidFill>
                                      <a:latin typeface="Cambria Math" panose="02040503050406030204" pitchFamily="18" charset="0"/>
                                      <a:cs typeface="+mn-ea"/>
                                      <a:sym typeface="+mn-lt"/>
                                    </a:rPr>
                                    <m:t> </m:t>
                                  </m:r>
                                  <m:r>
                                    <a:rPr lang="en-US" altLang="zh-CN" sz="2000" b="1" i="1">
                                      <a:solidFill>
                                        <a:schemeClr val="tx1">
                                          <a:lumMod val="65000"/>
                                          <a:lumOff val="35000"/>
                                        </a:schemeClr>
                                      </a:solidFill>
                                      <a:latin typeface="Cambria Math" panose="02040503050406030204" pitchFamily="18" charset="0"/>
                                      <a:cs typeface="+mn-ea"/>
                                      <a:sym typeface="+mn-lt"/>
                                    </a:rPr>
                                    <m:t>𝒋</m:t>
                                  </m:r>
                                </m:sub>
                              </m:sSub>
                            </m:e>
                          </m:nary>
                        </m:den>
                      </m:f>
                    </m:oMath>
                  </m:oMathPara>
                </a14:m>
                <a:endParaRPr lang="en-US" altLang="zh-CN" sz="2000" b="1" dirty="0">
                  <a:solidFill>
                    <a:schemeClr val="tx1">
                      <a:lumMod val="65000"/>
                      <a:lumOff val="35000"/>
                    </a:schemeClr>
                  </a:solidFill>
                  <a:cs typeface="+mn-ea"/>
                  <a:sym typeface="+mn-lt"/>
                </a:endParaRPr>
              </a:p>
              <a:p>
                <a:pPr>
                  <a:lnSpc>
                    <a:spcPct val="150000"/>
                  </a:lnSpc>
                </a:pPr>
                <a:endParaRPr lang="en-US" altLang="zh-CN" sz="2000" b="1" i="1" dirty="0">
                  <a:solidFill>
                    <a:schemeClr val="tx1">
                      <a:lumMod val="65000"/>
                      <a:lumOff val="35000"/>
                    </a:schemeClr>
                  </a:solidFill>
                  <a:latin typeface="Cambria Math" panose="02040503050406030204" pitchFamily="18" charset="0"/>
                  <a:cs typeface="+mn-ea"/>
                  <a:sym typeface="+mn-lt"/>
                </a:endParaRPr>
              </a:p>
              <a:p>
                <a:pPr>
                  <a:lnSpc>
                    <a:spcPct val="150000"/>
                  </a:lnSpc>
                </a:pPr>
                <a14:m>
                  <m:oMath xmlns:m="http://schemas.openxmlformats.org/officeDocument/2006/math">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𝒏</m:t>
                        </m:r>
                      </m:e>
                      <m:sub>
                        <m:r>
                          <a:rPr lang="en-US" altLang="zh-CN" sz="2000" b="1" i="1">
                            <a:solidFill>
                              <a:schemeClr val="tx1">
                                <a:lumMod val="65000"/>
                                <a:lumOff val="35000"/>
                              </a:schemeClr>
                            </a:solidFill>
                            <a:latin typeface="Cambria Math" panose="02040503050406030204" pitchFamily="18" charset="0"/>
                            <a:cs typeface="+mn-ea"/>
                            <a:sym typeface="+mn-lt"/>
                          </a:rPr>
                          <m:t>𝒊</m:t>
                        </m:r>
                        <m:r>
                          <a:rPr lang="en-US" altLang="zh-CN" sz="2000" b="1" i="1">
                            <a:solidFill>
                              <a:schemeClr val="tx1">
                                <a:lumMod val="65000"/>
                                <a:lumOff val="35000"/>
                              </a:schemeClr>
                            </a:solidFill>
                            <a:latin typeface="Cambria Math" panose="02040503050406030204" pitchFamily="18" charset="0"/>
                            <a:cs typeface="+mn-ea"/>
                            <a:sym typeface="+mn-lt"/>
                          </a:rPr>
                          <m:t>,</m:t>
                        </m:r>
                        <m:r>
                          <a:rPr lang="zh-CN" altLang="en-US" sz="2000" b="1" i="1">
                            <a:solidFill>
                              <a:schemeClr val="tx1">
                                <a:lumMod val="65000"/>
                                <a:lumOff val="35000"/>
                              </a:schemeClr>
                            </a:solidFill>
                            <a:latin typeface="Cambria Math" panose="02040503050406030204" pitchFamily="18" charset="0"/>
                            <a:cs typeface="+mn-ea"/>
                            <a:sym typeface="+mn-lt"/>
                          </a:rPr>
                          <m:t> </m:t>
                        </m:r>
                        <m:r>
                          <a:rPr lang="en-US" altLang="zh-CN" sz="2000" b="1" i="1">
                            <a:solidFill>
                              <a:schemeClr val="tx1">
                                <a:lumMod val="65000"/>
                                <a:lumOff val="35000"/>
                              </a:schemeClr>
                            </a:solidFill>
                            <a:latin typeface="Cambria Math" panose="02040503050406030204" pitchFamily="18" charset="0"/>
                            <a:cs typeface="+mn-ea"/>
                            <a:sym typeface="+mn-lt"/>
                          </a:rPr>
                          <m:t>𝒋</m:t>
                        </m:r>
                      </m:sub>
                    </m:sSub>
                  </m:oMath>
                </a14:m>
                <a:r>
                  <a:rPr lang="zh-CN" altLang="en-US" sz="2000" b="1" dirty="0">
                    <a:solidFill>
                      <a:schemeClr val="tx1">
                        <a:lumMod val="65000"/>
                        <a:lumOff val="35000"/>
                      </a:schemeClr>
                    </a:solidFill>
                    <a:cs typeface="+mn-ea"/>
                    <a:sym typeface="+mn-lt"/>
                  </a:rPr>
                  <a:t>是该词在文件</a:t>
                </a:r>
                <a14:m>
                  <m:oMath xmlns:m="http://schemas.openxmlformats.org/officeDocument/2006/math">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smtClean="0">
                            <a:solidFill>
                              <a:schemeClr val="tx1">
                                <a:lumMod val="65000"/>
                                <a:lumOff val="35000"/>
                              </a:schemeClr>
                            </a:solidFill>
                            <a:latin typeface="Cambria Math" panose="02040503050406030204" pitchFamily="18" charset="0"/>
                            <a:cs typeface="+mn-ea"/>
                            <a:sym typeface="+mn-lt"/>
                          </a:rPr>
                          <m:t>𝒅</m:t>
                        </m:r>
                      </m:e>
                      <m:sub>
                        <m:r>
                          <a:rPr lang="en-US" altLang="zh-CN" sz="2000" b="1" i="1" smtClean="0">
                            <a:solidFill>
                              <a:schemeClr val="tx1">
                                <a:lumMod val="65000"/>
                                <a:lumOff val="35000"/>
                              </a:schemeClr>
                            </a:solidFill>
                            <a:latin typeface="Cambria Math" panose="02040503050406030204" pitchFamily="18" charset="0"/>
                            <a:cs typeface="+mn-ea"/>
                            <a:sym typeface="+mn-lt"/>
                          </a:rPr>
                          <m:t>𝒋</m:t>
                        </m:r>
                      </m:sub>
                    </m:sSub>
                  </m:oMath>
                </a14:m>
                <a:r>
                  <a:rPr lang="zh-CN" altLang="en-US" sz="2000" b="1" dirty="0">
                    <a:solidFill>
                      <a:schemeClr val="tx1">
                        <a:lumMod val="65000"/>
                        <a:lumOff val="35000"/>
                      </a:schemeClr>
                    </a:solidFill>
                    <a:cs typeface="+mn-ea"/>
                    <a:sym typeface="+mn-lt"/>
                  </a:rPr>
                  <a:t>中的出现次数</a:t>
                </a:r>
                <a:endParaRPr lang="en-US" altLang="zh-CN" sz="2000" b="1" dirty="0">
                  <a:solidFill>
                    <a:schemeClr val="tx1">
                      <a:lumMod val="65000"/>
                      <a:lumOff val="35000"/>
                    </a:schemeClr>
                  </a:solidFill>
                  <a:cs typeface="+mn-ea"/>
                  <a:sym typeface="+mn-lt"/>
                </a:endParaRPr>
              </a:p>
              <a:p>
                <a:pPr>
                  <a:lnSpc>
                    <a:spcPct val="150000"/>
                  </a:lnSpc>
                </a:pPr>
                <a14:m>
                  <m:oMath xmlns:m="http://schemas.openxmlformats.org/officeDocument/2006/math">
                    <m:nary>
                      <m:naryPr>
                        <m:chr m:val="∑"/>
                        <m:limLoc m:val="subSup"/>
                        <m:supHide m:val="on"/>
                        <m:ctrlPr>
                          <a:rPr lang="en-US" altLang="zh-CN" sz="2000" b="1" i="1">
                            <a:solidFill>
                              <a:schemeClr val="tx1">
                                <a:lumMod val="65000"/>
                                <a:lumOff val="35000"/>
                              </a:schemeClr>
                            </a:solidFill>
                            <a:latin typeface="Cambria Math" panose="02040503050406030204" pitchFamily="18" charset="0"/>
                            <a:cs typeface="+mn-ea"/>
                            <a:sym typeface="+mn-lt"/>
                          </a:rPr>
                        </m:ctrlPr>
                      </m:naryPr>
                      <m:sub>
                        <m:r>
                          <m:rPr>
                            <m:brk m:alnAt="9"/>
                          </m:rPr>
                          <a:rPr lang="en-US" altLang="zh-CN" sz="2000" b="1" i="1">
                            <a:solidFill>
                              <a:schemeClr val="tx1">
                                <a:lumMod val="65000"/>
                                <a:lumOff val="35000"/>
                              </a:schemeClr>
                            </a:solidFill>
                            <a:latin typeface="Cambria Math" panose="02040503050406030204" pitchFamily="18" charset="0"/>
                            <a:cs typeface="+mn-ea"/>
                            <a:sym typeface="+mn-lt"/>
                          </a:rPr>
                          <m:t>𝒌</m:t>
                        </m:r>
                      </m:sub>
                      <m:sup/>
                      <m:e>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𝒏</m:t>
                            </m:r>
                          </m:e>
                          <m:sub>
                            <m:r>
                              <a:rPr lang="en-US" altLang="zh-CN" sz="2000" b="1" i="1">
                                <a:solidFill>
                                  <a:schemeClr val="tx1">
                                    <a:lumMod val="65000"/>
                                    <a:lumOff val="35000"/>
                                  </a:schemeClr>
                                </a:solidFill>
                                <a:latin typeface="Cambria Math" panose="02040503050406030204" pitchFamily="18" charset="0"/>
                                <a:cs typeface="+mn-ea"/>
                                <a:sym typeface="+mn-lt"/>
                              </a:rPr>
                              <m:t>𝒌</m:t>
                            </m:r>
                            <m:r>
                              <a:rPr lang="en-US" altLang="zh-CN" sz="2000" b="1" i="1">
                                <a:solidFill>
                                  <a:schemeClr val="tx1">
                                    <a:lumMod val="65000"/>
                                    <a:lumOff val="35000"/>
                                  </a:schemeClr>
                                </a:solidFill>
                                <a:latin typeface="Cambria Math" panose="02040503050406030204" pitchFamily="18" charset="0"/>
                                <a:cs typeface="+mn-ea"/>
                                <a:sym typeface="+mn-lt"/>
                              </a:rPr>
                              <m:t>,</m:t>
                            </m:r>
                            <m:r>
                              <a:rPr lang="zh-CN" altLang="en-US" sz="2000" b="1" i="1">
                                <a:solidFill>
                                  <a:schemeClr val="tx1">
                                    <a:lumMod val="65000"/>
                                    <a:lumOff val="35000"/>
                                  </a:schemeClr>
                                </a:solidFill>
                                <a:latin typeface="Cambria Math" panose="02040503050406030204" pitchFamily="18" charset="0"/>
                                <a:cs typeface="+mn-ea"/>
                                <a:sym typeface="+mn-lt"/>
                              </a:rPr>
                              <m:t> </m:t>
                            </m:r>
                            <m:r>
                              <a:rPr lang="en-US" altLang="zh-CN" sz="2000" b="1" i="1">
                                <a:solidFill>
                                  <a:schemeClr val="tx1">
                                    <a:lumMod val="65000"/>
                                    <a:lumOff val="35000"/>
                                  </a:schemeClr>
                                </a:solidFill>
                                <a:latin typeface="Cambria Math" panose="02040503050406030204" pitchFamily="18" charset="0"/>
                                <a:cs typeface="+mn-ea"/>
                                <a:sym typeface="+mn-lt"/>
                              </a:rPr>
                              <m:t>𝒋</m:t>
                            </m:r>
                          </m:sub>
                        </m:sSub>
                      </m:e>
                    </m:nary>
                  </m:oMath>
                </a14:m>
                <a:r>
                  <a:rPr lang="zh-CN" altLang="en-US" sz="2000" b="1" dirty="0">
                    <a:solidFill>
                      <a:schemeClr val="tx1">
                        <a:lumMod val="65000"/>
                        <a:lumOff val="35000"/>
                      </a:schemeClr>
                    </a:solidFill>
                    <a:cs typeface="+mn-ea"/>
                    <a:sym typeface="+mn-lt"/>
                  </a:rPr>
                  <a:t>是文件</a:t>
                </a:r>
                <a14:m>
                  <m:oMath xmlns:m="http://schemas.openxmlformats.org/officeDocument/2006/math">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𝒅</m:t>
                        </m:r>
                      </m:e>
                      <m:sub>
                        <m:r>
                          <a:rPr lang="en-US" altLang="zh-CN" sz="2000" b="1" i="1">
                            <a:solidFill>
                              <a:schemeClr val="tx1">
                                <a:lumMod val="65000"/>
                                <a:lumOff val="35000"/>
                              </a:schemeClr>
                            </a:solidFill>
                            <a:latin typeface="Cambria Math" panose="02040503050406030204" pitchFamily="18" charset="0"/>
                            <a:cs typeface="+mn-ea"/>
                            <a:sym typeface="+mn-lt"/>
                          </a:rPr>
                          <m:t>𝒋</m:t>
                        </m:r>
                      </m:sub>
                    </m:sSub>
                  </m:oMath>
                </a14:m>
                <a:r>
                  <a:rPr lang="zh-CN" altLang="en-US" sz="2000" b="1" dirty="0">
                    <a:solidFill>
                      <a:schemeClr val="tx1">
                        <a:lumMod val="65000"/>
                        <a:lumOff val="35000"/>
                      </a:schemeClr>
                    </a:solidFill>
                    <a:cs typeface="+mn-ea"/>
                    <a:sym typeface="+mn-lt"/>
                  </a:rPr>
                  <a:t>中所有字词的出现次数之和</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p:txBody>
          </p:sp>
        </mc:Choice>
        <mc:Fallback xmlns="">
          <p:sp>
            <p:nvSpPr>
              <p:cNvPr id="9" name="Rectangle 48">
                <a:extLst>
                  <a:ext uri="{FF2B5EF4-FFF2-40B4-BE49-F238E27FC236}">
                    <a16:creationId xmlns:a16="http://schemas.microsoft.com/office/drawing/2014/main" id="{62D0247E-D760-E241-A3E7-5C602C0E9925}"/>
                  </a:ext>
                </a:extLst>
              </p:cNvPr>
              <p:cNvSpPr>
                <a:spLocks noRot="1" noChangeAspect="1" noMove="1" noResize="1" noEditPoints="1" noAdjustHandles="1" noChangeArrowheads="1" noChangeShapeType="1" noTextEdit="1"/>
              </p:cNvSpPr>
              <p:nvPr/>
            </p:nvSpPr>
            <p:spPr>
              <a:xfrm>
                <a:off x="1900479" y="1860189"/>
                <a:ext cx="8391041" cy="4310988"/>
              </a:xfrm>
              <a:prstGeom prst="rect">
                <a:avLst/>
              </a:prstGeom>
              <a:blipFill>
                <a:blip r:embed="rId2"/>
                <a:stretch>
                  <a:fillRect l="-438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969092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
          <p:cNvSpPr txBox="1"/>
          <p:nvPr/>
        </p:nvSpPr>
        <p:spPr>
          <a:xfrm>
            <a:off x="4585333" y="3424634"/>
            <a:ext cx="4689296"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kumimoji="1" lang="en-US" altLang="zh-CN" sz="2400" dirty="0">
                <a:solidFill>
                  <a:schemeClr val="tx1">
                    <a:lumMod val="50000"/>
                    <a:lumOff val="50000"/>
                  </a:schemeClr>
                </a:solidFill>
                <a:cs typeface="+mn-ea"/>
                <a:sym typeface="+mn-lt"/>
              </a:rPr>
              <a:t>NLP</a:t>
            </a:r>
            <a:r>
              <a:rPr kumimoji="1" lang="zh-CN" altLang="en-US" sz="2400" dirty="0">
                <a:solidFill>
                  <a:schemeClr val="tx1">
                    <a:lumMod val="50000"/>
                    <a:lumOff val="50000"/>
                  </a:schemeClr>
                </a:solidFill>
                <a:cs typeface="+mn-ea"/>
                <a:sym typeface="+mn-lt"/>
              </a:rPr>
              <a:t>的第一印象</a:t>
            </a:r>
          </a:p>
        </p:txBody>
      </p:sp>
      <p:sp>
        <p:nvSpPr>
          <p:cNvPr id="3" name="文本框 8"/>
          <p:cNvSpPr txBox="1"/>
          <p:nvPr/>
        </p:nvSpPr>
        <p:spPr>
          <a:xfrm>
            <a:off x="4585333" y="2655193"/>
            <a:ext cx="4689296" cy="7694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just">
              <a:defRPr/>
            </a:pPr>
            <a:r>
              <a:rPr kumimoji="1" lang="zh-CN" altLang="en-US" sz="4400" dirty="0">
                <a:solidFill>
                  <a:schemeClr val="tx1">
                    <a:lumMod val="75000"/>
                    <a:lumOff val="25000"/>
                  </a:schemeClr>
                </a:solidFill>
                <a:cs typeface="+mn-ea"/>
                <a:sym typeface="+mn-lt"/>
              </a:rPr>
              <a:t>什么是</a:t>
            </a:r>
            <a:r>
              <a:rPr kumimoji="1" lang="en-US" altLang="zh-CN" sz="4400" dirty="0">
                <a:solidFill>
                  <a:schemeClr val="tx1">
                    <a:lumMod val="75000"/>
                    <a:lumOff val="25000"/>
                  </a:schemeClr>
                </a:solidFill>
                <a:cs typeface="+mn-ea"/>
                <a:sym typeface="+mn-lt"/>
              </a:rPr>
              <a:t>NLP</a:t>
            </a:r>
            <a:endParaRPr kumimoji="1" lang="zh-CN" altLang="en-US" sz="4400" dirty="0">
              <a:solidFill>
                <a:schemeClr val="tx1">
                  <a:lumMod val="75000"/>
                  <a:lumOff val="25000"/>
                </a:schemeClr>
              </a:solidFill>
              <a:cs typeface="+mn-ea"/>
              <a:sym typeface="+mn-lt"/>
            </a:endParaRPr>
          </a:p>
        </p:txBody>
      </p:sp>
      <p:cxnSp>
        <p:nvCxnSpPr>
          <p:cNvPr id="4" name="直接连接符 3"/>
          <p:cNvCxnSpPr/>
          <p:nvPr/>
        </p:nvCxnSpPr>
        <p:spPr>
          <a:xfrm>
            <a:off x="4416441" y="2757714"/>
            <a:ext cx="0" cy="1128585"/>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699658" y="2485638"/>
            <a:ext cx="1547892" cy="1573583"/>
            <a:chOff x="2498710" y="2311467"/>
            <a:chExt cx="1748840" cy="1777866"/>
          </a:xfrm>
        </p:grpSpPr>
        <p:sp>
          <p:nvSpPr>
            <p:cNvPr id="6" name="椭圆 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8000" dirty="0"/>
                <a:t>1</a:t>
              </a:r>
              <a:endParaRPr lang="zh-CN" altLang="en-US" sz="8000" dirty="0"/>
            </a:p>
          </p:txBody>
        </p:sp>
        <p:sp>
          <p:nvSpPr>
            <p:cNvPr id="7" name="椭圆 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8000" dirty="0"/>
            </a:p>
          </p:txBody>
        </p:sp>
        <p:sp>
          <p:nvSpPr>
            <p:cNvPr id="8" name="椭圆 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9" name="椭圆 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Tree>
    <p:extLst>
      <p:ext uri="{BB962C8B-B14F-4D97-AF65-F5344CB8AC3E}">
        <p14:creationId xmlns:p14="http://schemas.microsoft.com/office/powerpoint/2010/main" val="29661936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TF-IDF</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40</a:t>
            </a:fld>
            <a:endParaRPr lang="en-US" dirty="0">
              <a:latin typeface="+mn-lt"/>
              <a:cs typeface="+mn-ea"/>
              <a:sym typeface="+mn-lt"/>
            </a:endParaRPr>
          </a:p>
        </p:txBody>
      </p:sp>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961225"/>
          </a:xfrm>
          <a:prstGeom prst="rect">
            <a:avLst/>
          </a:prstGeom>
        </p:spPr>
        <p:txBody>
          <a:bodyPr wrap="square">
            <a:spAutoFit/>
          </a:bodyPr>
          <a:lstStyle/>
          <a:p>
            <a:pPr>
              <a:lnSpc>
                <a:spcPct val="150000"/>
              </a:lnSpc>
            </a:pPr>
            <a:r>
              <a:rPr lang="zh-CN" altLang="en-US" sz="2000" b="1" dirty="0">
                <a:solidFill>
                  <a:schemeClr val="accent1"/>
                </a:solidFill>
                <a:cs typeface="+mn-ea"/>
                <a:sym typeface="+mn-lt"/>
              </a:rPr>
              <a:t>逆向文件频率</a:t>
            </a:r>
            <a:r>
              <a:rPr lang="zh-CN" altLang="en-US" sz="2000" b="1" dirty="0">
                <a:solidFill>
                  <a:schemeClr val="tx1">
                    <a:lumMod val="65000"/>
                    <a:lumOff val="35000"/>
                  </a:schemeClr>
                </a:solidFill>
                <a:cs typeface="+mn-ea"/>
                <a:sym typeface="+mn-lt"/>
              </a:rPr>
              <a:t>（</a:t>
            </a:r>
            <a:r>
              <a:rPr lang="en-US" altLang="zh-CN" sz="2000" b="1" dirty="0">
                <a:solidFill>
                  <a:schemeClr val="tx1">
                    <a:lumMod val="65000"/>
                    <a:lumOff val="35000"/>
                  </a:schemeClr>
                </a:solidFill>
                <a:cs typeface="+mn-ea"/>
                <a:sym typeface="+mn-lt"/>
              </a:rPr>
              <a:t>inverse document frequency</a:t>
            </a:r>
            <a:r>
              <a:rPr lang="zh-CN" altLang="en-US" sz="2000" b="1" dirty="0">
                <a:solidFill>
                  <a:schemeClr val="tx1">
                    <a:lumMod val="65000"/>
                    <a:lumOff val="35000"/>
                  </a:schemeClr>
                </a:solidFill>
                <a:cs typeface="+mn-ea"/>
                <a:sym typeface="+mn-lt"/>
              </a:rPr>
              <a:t>，</a:t>
            </a:r>
            <a:r>
              <a:rPr lang="en-US" altLang="zh-CN" sz="2000" b="1" dirty="0" err="1">
                <a:solidFill>
                  <a:schemeClr val="tx1">
                    <a:lumMod val="65000"/>
                    <a:lumOff val="35000"/>
                  </a:schemeClr>
                </a:solidFill>
                <a:cs typeface="+mn-ea"/>
                <a:sym typeface="+mn-lt"/>
              </a:rPr>
              <a:t>idf</a:t>
            </a:r>
            <a:r>
              <a:rPr lang="zh-CN" altLang="en-US" sz="2000" b="1" dirty="0">
                <a:solidFill>
                  <a:schemeClr val="tx1">
                    <a:lumMod val="65000"/>
                    <a:lumOff val="35000"/>
                  </a:schemeClr>
                </a:solidFill>
                <a:cs typeface="+mn-ea"/>
                <a:sym typeface="+mn-lt"/>
              </a:rPr>
              <a:t>）是一个词语普遍重要性的度量。</a:t>
            </a: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4334523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TF-IDF</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41</a:t>
            </a:fld>
            <a:endParaRPr lang="en-US" dirty="0">
              <a:latin typeface="+mn-lt"/>
              <a:cs typeface="+mn-ea"/>
              <a:sym typeface="+mn-lt"/>
            </a:endParaRPr>
          </a:p>
        </p:txBody>
      </p:sp>
      <mc:AlternateContent xmlns:mc="http://schemas.openxmlformats.org/markup-compatibility/2006" xmlns:a14="http://schemas.microsoft.com/office/drawing/2010/main">
        <mc:Choice Requires="a14">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4688912"/>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sym typeface="+mn-lt"/>
                  </a:rPr>
                  <a:t>对于在某一特定文件里的词语</a:t>
                </a:r>
                <a14:m>
                  <m:oMath xmlns:m="http://schemas.openxmlformats.org/officeDocument/2006/math">
                    <m:sSub>
                      <m:sSubPr>
                        <m:ctrlPr>
                          <a:rPr lang="en-US" altLang="zh-CN" sz="2000" b="1" i="1" smtClean="0">
                            <a:solidFill>
                              <a:schemeClr val="tx1">
                                <a:lumMod val="65000"/>
                                <a:lumOff val="35000"/>
                              </a:schemeClr>
                            </a:solidFill>
                            <a:latin typeface="Cambria Math" panose="02040503050406030204" pitchFamily="18" charset="0"/>
                            <a:cs typeface="+mn-ea"/>
                            <a:sym typeface="+mn-lt"/>
                          </a:rPr>
                        </m:ctrlPr>
                      </m:sSubPr>
                      <m:e>
                        <m:r>
                          <a:rPr lang="zh-CN" altLang="en-US" sz="2000" b="1" i="1" smtClean="0">
                            <a:solidFill>
                              <a:schemeClr val="tx1">
                                <a:lumMod val="65000"/>
                                <a:lumOff val="35000"/>
                              </a:schemeClr>
                            </a:solidFill>
                            <a:latin typeface="Cambria Math" panose="02040503050406030204" pitchFamily="18" charset="0"/>
                            <a:cs typeface="+mn-ea"/>
                            <a:sym typeface="+mn-lt"/>
                          </a:rPr>
                          <m:t> </m:t>
                        </m:r>
                        <m:r>
                          <a:rPr lang="en-US" altLang="zh-CN" sz="2000" b="1" i="1" smtClean="0">
                            <a:solidFill>
                              <a:schemeClr val="tx1">
                                <a:lumMod val="65000"/>
                                <a:lumOff val="35000"/>
                              </a:schemeClr>
                            </a:solidFill>
                            <a:latin typeface="Cambria Math" panose="02040503050406030204" pitchFamily="18" charset="0"/>
                            <a:cs typeface="+mn-ea"/>
                            <a:sym typeface="+mn-lt"/>
                          </a:rPr>
                          <m:t>𝒕</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sub>
                    </m:sSub>
                    <m:r>
                      <a:rPr lang="zh-CN" altLang="en-US" sz="2000" b="1" i="1" smtClean="0">
                        <a:solidFill>
                          <a:schemeClr val="tx1">
                            <a:lumMod val="65000"/>
                            <a:lumOff val="35000"/>
                          </a:schemeClr>
                        </a:solidFill>
                        <a:latin typeface="Cambria Math" panose="02040503050406030204" pitchFamily="18" charset="0"/>
                        <a:cs typeface="+mn-ea"/>
                        <a:sym typeface="+mn-lt"/>
                      </a:rPr>
                      <m:t> </m:t>
                    </m:r>
                  </m:oMath>
                </a14:m>
                <a:r>
                  <a:rPr lang="zh-CN" altLang="en-US" sz="2000" b="1" dirty="0">
                    <a:solidFill>
                      <a:schemeClr val="tx1">
                        <a:lumMod val="65000"/>
                        <a:lumOff val="35000"/>
                      </a:schemeClr>
                    </a:solidFill>
                    <a:cs typeface="+mn-ea"/>
                    <a:sym typeface="+mn-lt"/>
                  </a:rPr>
                  <a:t>来说，它的</a:t>
                </a:r>
                <a:r>
                  <a:rPr lang="en-US" altLang="zh-CN" sz="2000" b="1" dirty="0" err="1">
                    <a:solidFill>
                      <a:schemeClr val="tx1">
                        <a:lumMod val="65000"/>
                        <a:lumOff val="35000"/>
                      </a:schemeClr>
                    </a:solidFill>
                    <a:cs typeface="+mn-ea"/>
                    <a:sym typeface="+mn-lt"/>
                  </a:rPr>
                  <a:t>idf</a:t>
                </a:r>
                <a:r>
                  <a:rPr lang="zh-CN" altLang="en-US" sz="2000" b="1" dirty="0">
                    <a:solidFill>
                      <a:schemeClr val="tx1">
                        <a:lumMod val="65000"/>
                        <a:lumOff val="35000"/>
                      </a:schemeClr>
                    </a:solidFill>
                    <a:cs typeface="+mn-ea"/>
                    <a:sym typeface="+mn-lt"/>
                  </a:rPr>
                  <a:t>可表示为：</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14:m>
                  <m:oMathPara xmlns:m="http://schemas.openxmlformats.org/officeDocument/2006/math">
                    <m:oMathParaPr>
                      <m:jc m:val="centerGroup"/>
                    </m:oMathParaPr>
                    <m:oMath xmlns:m="http://schemas.openxmlformats.org/officeDocument/2006/math">
                      <m:sSub>
                        <m:sSubPr>
                          <m:ctrlPr>
                            <a:rPr lang="en-US" altLang="zh-CN" sz="2000" b="1" i="1" smtClean="0">
                              <a:solidFill>
                                <a:schemeClr val="tx1">
                                  <a:lumMod val="65000"/>
                                  <a:lumOff val="35000"/>
                                </a:schemeClr>
                              </a:solidFill>
                              <a:latin typeface="Cambria Math" panose="02040503050406030204" pitchFamily="18" charset="0"/>
                              <a:cs typeface="+mn-ea"/>
                              <a:sym typeface="+mn-lt"/>
                            </a:rPr>
                          </m:ctrlPr>
                        </m:sSubPr>
                        <m:e>
                          <m:r>
                            <a:rPr lang="en-US" altLang="zh-CN" sz="2000" b="1" i="1" smtClean="0">
                              <a:solidFill>
                                <a:schemeClr val="tx1">
                                  <a:lumMod val="65000"/>
                                  <a:lumOff val="35000"/>
                                </a:schemeClr>
                              </a:solidFill>
                              <a:latin typeface="Cambria Math" panose="02040503050406030204" pitchFamily="18" charset="0"/>
                              <a:cs typeface="+mn-ea"/>
                              <a:sym typeface="+mn-lt"/>
                            </a:rPr>
                            <m:t>𝒊𝒅𝒇</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r>
                            <a:rPr lang="en-US" altLang="zh-CN" sz="2000" b="1" i="1" smtClean="0">
                              <a:solidFill>
                                <a:schemeClr val="tx1">
                                  <a:lumMod val="65000"/>
                                  <a:lumOff val="35000"/>
                                </a:schemeClr>
                              </a:solidFill>
                              <a:latin typeface="Cambria Math" panose="02040503050406030204" pitchFamily="18" charset="0"/>
                              <a:cs typeface="+mn-ea"/>
                              <a:sym typeface="+mn-lt"/>
                            </a:rPr>
                            <m:t>,</m:t>
                          </m:r>
                          <m:r>
                            <a:rPr lang="zh-CN" altLang="en-US" sz="2000" b="1" i="1" smtClean="0">
                              <a:solidFill>
                                <a:schemeClr val="tx1">
                                  <a:lumMod val="65000"/>
                                  <a:lumOff val="35000"/>
                                </a:schemeClr>
                              </a:solidFill>
                              <a:latin typeface="Cambria Math" panose="02040503050406030204" pitchFamily="18" charset="0"/>
                              <a:cs typeface="+mn-ea"/>
                              <a:sym typeface="+mn-lt"/>
                            </a:rPr>
                            <m:t>   </m:t>
                          </m:r>
                          <m:r>
                            <a:rPr lang="en-US" altLang="zh-CN" sz="2000" b="1" i="1" smtClean="0">
                              <a:solidFill>
                                <a:schemeClr val="tx1">
                                  <a:lumMod val="65000"/>
                                  <a:lumOff val="35000"/>
                                </a:schemeClr>
                              </a:solidFill>
                              <a:latin typeface="Cambria Math" panose="02040503050406030204" pitchFamily="18" charset="0"/>
                              <a:cs typeface="+mn-ea"/>
                              <a:sym typeface="+mn-lt"/>
                            </a:rPr>
                            <m:t>𝒋</m:t>
                          </m:r>
                        </m:sub>
                      </m:sSub>
                      <m:r>
                        <a:rPr lang="en-US" altLang="zh-CN" sz="2000" b="1" i="1" smtClean="0">
                          <a:solidFill>
                            <a:schemeClr val="tx1">
                              <a:lumMod val="65000"/>
                              <a:lumOff val="35000"/>
                            </a:schemeClr>
                          </a:solidFill>
                          <a:latin typeface="Cambria Math" panose="02040503050406030204" pitchFamily="18" charset="0"/>
                          <a:cs typeface="+mn-ea"/>
                          <a:sym typeface="+mn-lt"/>
                        </a:rPr>
                        <m:t>=</m:t>
                      </m:r>
                      <m:r>
                        <a:rPr lang="en-US" altLang="zh-CN" sz="2000" b="1" i="1" smtClean="0">
                          <a:solidFill>
                            <a:schemeClr val="tx1">
                              <a:lumMod val="65000"/>
                              <a:lumOff val="35000"/>
                            </a:schemeClr>
                          </a:solidFill>
                          <a:latin typeface="Cambria Math" panose="02040503050406030204" pitchFamily="18" charset="0"/>
                          <a:cs typeface="+mn-ea"/>
                          <a:sym typeface="+mn-lt"/>
                        </a:rPr>
                        <m:t>𝒍𝒈</m:t>
                      </m:r>
                      <m:f>
                        <m:fPr>
                          <m:ctrlPr>
                            <a:rPr lang="en-US" altLang="zh-CN" sz="2000" b="1" i="1" smtClean="0">
                              <a:solidFill>
                                <a:schemeClr val="tx1">
                                  <a:lumMod val="65000"/>
                                  <a:lumOff val="35000"/>
                                </a:schemeClr>
                              </a:solidFill>
                              <a:latin typeface="Cambria Math" panose="02040503050406030204" pitchFamily="18" charset="0"/>
                              <a:cs typeface="+mn-ea"/>
                              <a:sym typeface="+mn-lt"/>
                            </a:rPr>
                          </m:ctrlPr>
                        </m:fPr>
                        <m:num>
                          <m:r>
                            <a:rPr lang="en-US" altLang="zh-CN" sz="2000" b="1" i="1" smtClean="0">
                              <a:solidFill>
                                <a:schemeClr val="tx1">
                                  <a:lumMod val="65000"/>
                                  <a:lumOff val="35000"/>
                                </a:schemeClr>
                              </a:solidFill>
                              <a:latin typeface="Cambria Math" panose="02040503050406030204" pitchFamily="18" charset="0"/>
                              <a:cs typeface="+mn-ea"/>
                              <a:sym typeface="+mn-lt"/>
                            </a:rPr>
                            <m:t>|</m:t>
                          </m:r>
                          <m:r>
                            <a:rPr lang="en-US" altLang="zh-CN" sz="2000" b="1" i="1" smtClean="0">
                              <a:solidFill>
                                <a:schemeClr val="tx1">
                                  <a:lumMod val="65000"/>
                                  <a:lumOff val="35000"/>
                                </a:schemeClr>
                              </a:solidFill>
                              <a:latin typeface="Cambria Math" panose="02040503050406030204" pitchFamily="18" charset="0"/>
                              <a:cs typeface="+mn-ea"/>
                              <a:sym typeface="+mn-lt"/>
                            </a:rPr>
                            <m:t>𝑫</m:t>
                          </m:r>
                          <m:r>
                            <a:rPr lang="en-US" altLang="zh-CN" sz="2000" b="1" i="1" smtClean="0">
                              <a:solidFill>
                                <a:schemeClr val="tx1">
                                  <a:lumMod val="65000"/>
                                  <a:lumOff val="35000"/>
                                </a:schemeClr>
                              </a:solidFill>
                              <a:latin typeface="Cambria Math" panose="02040503050406030204" pitchFamily="18" charset="0"/>
                              <a:cs typeface="+mn-ea"/>
                              <a:sym typeface="+mn-lt"/>
                            </a:rPr>
                            <m:t>|</m:t>
                          </m:r>
                        </m:num>
                        <m:den>
                          <m:d>
                            <m:dPr>
                              <m:begChr m:val="|"/>
                              <m:endChr m:val="|"/>
                              <m:ctrlPr>
                                <a:rPr lang="en-US" altLang="zh-CN" sz="2000" b="1" i="1" smtClean="0">
                                  <a:solidFill>
                                    <a:schemeClr val="tx1">
                                      <a:lumMod val="65000"/>
                                      <a:lumOff val="35000"/>
                                    </a:schemeClr>
                                  </a:solidFill>
                                  <a:latin typeface="Cambria Math" panose="02040503050406030204" pitchFamily="18" charset="0"/>
                                  <a:cs typeface="+mn-ea"/>
                                  <a:sym typeface="+mn-lt"/>
                                </a:rPr>
                              </m:ctrlPr>
                            </m:dPr>
                            <m:e>
                              <m:d>
                                <m:dPr>
                                  <m:begChr m:val="{"/>
                                  <m:endChr m:val="}"/>
                                  <m:ctrlPr>
                                    <a:rPr lang="en-US" altLang="zh-CN" sz="2000" b="1" i="1" smtClean="0">
                                      <a:solidFill>
                                        <a:schemeClr val="tx1">
                                          <a:lumMod val="65000"/>
                                          <a:lumOff val="35000"/>
                                        </a:schemeClr>
                                      </a:solidFill>
                                      <a:latin typeface="Cambria Math" panose="02040503050406030204" pitchFamily="18" charset="0"/>
                                      <a:cs typeface="+mn-ea"/>
                                      <a:sym typeface="+mn-lt"/>
                                    </a:rPr>
                                  </m:ctrlPr>
                                </m:dPr>
                                <m:e>
                                  <m:r>
                                    <a:rPr lang="en-US" altLang="zh-CN" sz="2000" b="1" i="1" smtClean="0">
                                      <a:solidFill>
                                        <a:schemeClr val="tx1">
                                          <a:lumMod val="65000"/>
                                          <a:lumOff val="35000"/>
                                        </a:schemeClr>
                                      </a:solidFill>
                                      <a:latin typeface="Cambria Math" panose="02040503050406030204" pitchFamily="18" charset="0"/>
                                      <a:cs typeface="+mn-ea"/>
                                      <a:sym typeface="+mn-lt"/>
                                    </a:rPr>
                                    <m:t>𝒋</m:t>
                                  </m:r>
                                  <m:r>
                                    <a:rPr lang="en-US" altLang="zh-CN" sz="2000" b="1" i="1" smtClean="0">
                                      <a:solidFill>
                                        <a:schemeClr val="tx1">
                                          <a:lumMod val="65000"/>
                                          <a:lumOff val="35000"/>
                                        </a:schemeClr>
                                      </a:solidFill>
                                      <a:latin typeface="Cambria Math" panose="02040503050406030204" pitchFamily="18" charset="0"/>
                                      <a:cs typeface="+mn-ea"/>
                                      <a:sym typeface="+mn-lt"/>
                                    </a:rPr>
                                    <m:t>:</m:t>
                                  </m:r>
                                  <m:sSub>
                                    <m:sSubPr>
                                      <m:ctrlPr>
                                        <a:rPr lang="en-US" altLang="zh-CN" sz="2000" b="1" i="1" smtClean="0">
                                          <a:solidFill>
                                            <a:schemeClr val="tx1">
                                              <a:lumMod val="65000"/>
                                              <a:lumOff val="35000"/>
                                            </a:schemeClr>
                                          </a:solidFill>
                                          <a:latin typeface="Cambria Math" panose="02040503050406030204" pitchFamily="18" charset="0"/>
                                          <a:cs typeface="+mn-ea"/>
                                          <a:sym typeface="+mn-lt"/>
                                        </a:rPr>
                                      </m:ctrlPr>
                                    </m:sSubPr>
                                    <m:e>
                                      <m:r>
                                        <a:rPr lang="en-US" altLang="zh-CN" sz="2000" b="1" i="1" smtClean="0">
                                          <a:solidFill>
                                            <a:schemeClr val="tx1">
                                              <a:lumMod val="65000"/>
                                              <a:lumOff val="35000"/>
                                            </a:schemeClr>
                                          </a:solidFill>
                                          <a:latin typeface="Cambria Math" panose="02040503050406030204" pitchFamily="18" charset="0"/>
                                          <a:cs typeface="+mn-ea"/>
                                          <a:sym typeface="+mn-lt"/>
                                        </a:rPr>
                                        <m:t>𝒕</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sub>
                                  </m:sSub>
                                  <m:r>
                                    <a:rPr lang="en-US" altLang="zh-CN" sz="2000" b="1" i="1" smtClean="0">
                                      <a:solidFill>
                                        <a:schemeClr val="tx1">
                                          <a:lumMod val="65000"/>
                                          <a:lumOff val="35000"/>
                                        </a:schemeClr>
                                      </a:solidFill>
                                      <a:latin typeface="Cambria Math" panose="02040503050406030204" pitchFamily="18" charset="0"/>
                                      <a:ea typeface="Cambria Math" panose="02040503050406030204" pitchFamily="18" charset="0"/>
                                      <a:cs typeface="+mn-ea"/>
                                      <a:sym typeface="+mn-lt"/>
                                    </a:rPr>
                                    <m:t>∈</m:t>
                                  </m:r>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smtClean="0">
                                          <a:solidFill>
                                            <a:schemeClr val="tx1">
                                              <a:lumMod val="65000"/>
                                              <a:lumOff val="35000"/>
                                            </a:schemeClr>
                                          </a:solidFill>
                                          <a:latin typeface="Cambria Math" panose="02040503050406030204" pitchFamily="18" charset="0"/>
                                          <a:cs typeface="+mn-ea"/>
                                          <a:sym typeface="+mn-lt"/>
                                        </a:rPr>
                                        <m:t>𝒅</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sub>
                                  </m:sSub>
                                </m:e>
                              </m:d>
                            </m:e>
                          </m:d>
                          <m:r>
                            <a:rPr lang="en-US" altLang="zh-CN" sz="2000" b="1" i="1" smtClean="0">
                              <a:solidFill>
                                <a:schemeClr val="tx1">
                                  <a:lumMod val="65000"/>
                                  <a:lumOff val="35000"/>
                                </a:schemeClr>
                              </a:solidFill>
                              <a:latin typeface="Cambria Math" panose="02040503050406030204" pitchFamily="18" charset="0"/>
                              <a:cs typeface="+mn-ea"/>
                              <a:sym typeface="+mn-lt"/>
                            </a:rPr>
                            <m:t>+</m:t>
                          </m:r>
                          <m:r>
                            <a:rPr lang="en-US" altLang="zh-CN" sz="2000" b="1" i="1" smtClean="0">
                              <a:solidFill>
                                <a:schemeClr val="tx1">
                                  <a:lumMod val="65000"/>
                                  <a:lumOff val="35000"/>
                                </a:schemeClr>
                              </a:solidFill>
                              <a:latin typeface="Cambria Math" panose="02040503050406030204" pitchFamily="18" charset="0"/>
                              <a:cs typeface="+mn-ea"/>
                              <a:sym typeface="+mn-lt"/>
                            </a:rPr>
                            <m:t>𝟏</m:t>
                          </m:r>
                        </m:den>
                      </m:f>
                    </m:oMath>
                  </m:oMathPara>
                </a14:m>
                <a:endParaRPr lang="en-US" altLang="zh-CN" sz="2000" b="1" dirty="0">
                  <a:solidFill>
                    <a:schemeClr val="tx1">
                      <a:lumMod val="65000"/>
                      <a:lumOff val="35000"/>
                    </a:schemeClr>
                  </a:solidFill>
                  <a:cs typeface="+mn-ea"/>
                  <a:sym typeface="+mn-lt"/>
                </a:endParaRPr>
              </a:p>
              <a:p>
                <a:pPr>
                  <a:lnSpc>
                    <a:spcPct val="150000"/>
                  </a:lnSpc>
                </a:pPr>
                <a:endParaRPr lang="en-US" altLang="zh-CN" sz="2000" b="1" i="1" dirty="0">
                  <a:solidFill>
                    <a:schemeClr val="tx1">
                      <a:lumMod val="65000"/>
                      <a:lumOff val="35000"/>
                    </a:schemeClr>
                  </a:solidFill>
                  <a:latin typeface="Cambria Math" panose="02040503050406030204" pitchFamily="18" charset="0"/>
                  <a:cs typeface="+mn-ea"/>
                  <a:sym typeface="+mn-lt"/>
                </a:endParaRPr>
              </a:p>
              <a:p>
                <a:pPr>
                  <a:lnSpc>
                    <a:spcPct val="150000"/>
                  </a:lnSpc>
                </a:pPr>
                <a14:m>
                  <m:oMath xmlns:m="http://schemas.openxmlformats.org/officeDocument/2006/math">
                    <m:r>
                      <a:rPr lang="en-US" altLang="zh-CN" sz="2000" b="1" i="1">
                        <a:solidFill>
                          <a:schemeClr val="tx1">
                            <a:lumMod val="65000"/>
                            <a:lumOff val="35000"/>
                          </a:schemeClr>
                        </a:solidFill>
                        <a:latin typeface="Cambria Math" panose="02040503050406030204" pitchFamily="18" charset="0"/>
                        <a:cs typeface="+mn-ea"/>
                        <a:sym typeface="+mn-lt"/>
                      </a:rPr>
                      <m:t>|</m:t>
                    </m:r>
                    <m:r>
                      <a:rPr lang="en-US" altLang="zh-CN" sz="2000" b="1" i="1">
                        <a:solidFill>
                          <a:schemeClr val="tx1">
                            <a:lumMod val="65000"/>
                            <a:lumOff val="35000"/>
                          </a:schemeClr>
                        </a:solidFill>
                        <a:latin typeface="Cambria Math" panose="02040503050406030204" pitchFamily="18" charset="0"/>
                        <a:cs typeface="+mn-ea"/>
                        <a:sym typeface="+mn-lt"/>
                      </a:rPr>
                      <m:t>𝑫</m:t>
                    </m:r>
                    <m:r>
                      <a:rPr lang="en-US" altLang="zh-CN" sz="2000" b="1" i="1">
                        <a:solidFill>
                          <a:schemeClr val="tx1">
                            <a:lumMod val="65000"/>
                            <a:lumOff val="35000"/>
                          </a:schemeClr>
                        </a:solidFill>
                        <a:latin typeface="Cambria Math" panose="02040503050406030204" pitchFamily="18" charset="0"/>
                        <a:cs typeface="+mn-ea"/>
                        <a:sym typeface="+mn-lt"/>
                      </a:rPr>
                      <m:t>|</m:t>
                    </m:r>
                  </m:oMath>
                </a14:m>
                <a:r>
                  <a:rPr lang="zh-CN" altLang="en-US" sz="2000" b="1" dirty="0">
                    <a:solidFill>
                      <a:schemeClr val="tx1">
                        <a:lumMod val="65000"/>
                        <a:lumOff val="35000"/>
                      </a:schemeClr>
                    </a:solidFill>
                    <a:cs typeface="+mn-ea"/>
                    <a:sym typeface="+mn-lt"/>
                  </a:rPr>
                  <a:t>是语料库中的文件总数</a:t>
                </a:r>
                <a:endParaRPr lang="en-US" altLang="zh-CN" sz="2000" b="1" dirty="0">
                  <a:solidFill>
                    <a:schemeClr val="tx1">
                      <a:lumMod val="65000"/>
                      <a:lumOff val="35000"/>
                    </a:schemeClr>
                  </a:solidFill>
                  <a:cs typeface="+mn-ea"/>
                  <a:sym typeface="+mn-lt"/>
                </a:endParaRPr>
              </a:p>
              <a:p>
                <a:pPr>
                  <a:lnSpc>
                    <a:spcPct val="150000"/>
                  </a:lnSpc>
                </a:pPr>
                <a14:m>
                  <m:oMath xmlns:m="http://schemas.openxmlformats.org/officeDocument/2006/math">
                    <m:r>
                      <a:rPr lang="en-US" altLang="zh-CN" sz="2000" b="1" i="1">
                        <a:solidFill>
                          <a:schemeClr val="tx1">
                            <a:lumMod val="65000"/>
                            <a:lumOff val="35000"/>
                          </a:schemeClr>
                        </a:solidFill>
                        <a:latin typeface="Cambria Math" panose="02040503050406030204" pitchFamily="18" charset="0"/>
                        <a:cs typeface="+mn-ea"/>
                        <a:sym typeface="+mn-lt"/>
                      </a:rPr>
                      <m:t>|{</m:t>
                    </m:r>
                    <m:r>
                      <a:rPr lang="en-US" altLang="zh-CN" sz="2000" b="1" i="1">
                        <a:solidFill>
                          <a:schemeClr val="tx1">
                            <a:lumMod val="65000"/>
                            <a:lumOff val="35000"/>
                          </a:schemeClr>
                        </a:solidFill>
                        <a:latin typeface="Cambria Math" panose="02040503050406030204" pitchFamily="18" charset="0"/>
                        <a:cs typeface="+mn-ea"/>
                        <a:sym typeface="+mn-lt"/>
                      </a:rPr>
                      <m:t>𝒋</m:t>
                    </m:r>
                    <m:r>
                      <a:rPr lang="en-US" altLang="zh-CN" sz="2000" b="1" i="1">
                        <a:solidFill>
                          <a:schemeClr val="tx1">
                            <a:lumMod val="65000"/>
                            <a:lumOff val="35000"/>
                          </a:schemeClr>
                        </a:solidFill>
                        <a:latin typeface="Cambria Math" panose="02040503050406030204" pitchFamily="18" charset="0"/>
                        <a:cs typeface="+mn-ea"/>
                        <a:sym typeface="+mn-lt"/>
                      </a:rPr>
                      <m:t>:</m:t>
                    </m:r>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𝒕</m:t>
                        </m:r>
                      </m:e>
                      <m:sub>
                        <m:r>
                          <a:rPr lang="en-US" altLang="zh-CN" sz="2000" b="1" i="1">
                            <a:solidFill>
                              <a:schemeClr val="tx1">
                                <a:lumMod val="65000"/>
                                <a:lumOff val="35000"/>
                              </a:schemeClr>
                            </a:solidFill>
                            <a:latin typeface="Cambria Math" panose="02040503050406030204" pitchFamily="18" charset="0"/>
                            <a:cs typeface="+mn-ea"/>
                            <a:sym typeface="+mn-lt"/>
                          </a:rPr>
                          <m:t>𝒊</m:t>
                        </m:r>
                      </m:sub>
                    </m:sSub>
                    <m:r>
                      <a:rPr lang="en-US" altLang="zh-CN" sz="2000" b="1" i="1">
                        <a:solidFill>
                          <a:schemeClr val="tx1">
                            <a:lumMod val="65000"/>
                            <a:lumOff val="35000"/>
                          </a:schemeClr>
                        </a:solidFill>
                        <a:latin typeface="Cambria Math" panose="02040503050406030204" pitchFamily="18" charset="0"/>
                        <a:ea typeface="Cambria Math" panose="02040503050406030204" pitchFamily="18" charset="0"/>
                        <a:cs typeface="+mn-ea"/>
                        <a:sym typeface="+mn-lt"/>
                      </a:rPr>
                      <m:t>∈</m:t>
                    </m:r>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𝒅</m:t>
                        </m:r>
                      </m:e>
                      <m:sub>
                        <m:r>
                          <a:rPr lang="en-US" altLang="zh-CN" sz="2000" b="1" i="1">
                            <a:solidFill>
                              <a:schemeClr val="tx1">
                                <a:lumMod val="65000"/>
                                <a:lumOff val="35000"/>
                              </a:schemeClr>
                            </a:solidFill>
                            <a:latin typeface="Cambria Math" panose="02040503050406030204" pitchFamily="18" charset="0"/>
                            <a:cs typeface="+mn-ea"/>
                            <a:sym typeface="+mn-lt"/>
                          </a:rPr>
                          <m:t>𝒊</m:t>
                        </m:r>
                      </m:sub>
                    </m:sSub>
                    <m:r>
                      <a:rPr lang="en-US" altLang="zh-CN" sz="2000" b="1" i="1">
                        <a:solidFill>
                          <a:schemeClr val="tx1">
                            <a:lumMod val="65000"/>
                            <a:lumOff val="35000"/>
                          </a:schemeClr>
                        </a:solidFill>
                        <a:latin typeface="Cambria Math" panose="02040503050406030204" pitchFamily="18" charset="0"/>
                        <a:cs typeface="+mn-ea"/>
                        <a:sym typeface="+mn-lt"/>
                      </a:rPr>
                      <m:t>}|</m:t>
                    </m:r>
                  </m:oMath>
                </a14:m>
                <a:r>
                  <a:rPr lang="zh-CN" altLang="en-US" sz="2000" b="1" dirty="0">
                    <a:solidFill>
                      <a:schemeClr val="tx1">
                        <a:lumMod val="65000"/>
                        <a:lumOff val="35000"/>
                      </a:schemeClr>
                    </a:solidFill>
                    <a:cs typeface="+mn-ea"/>
                    <a:sym typeface="+mn-lt"/>
                  </a:rPr>
                  <a:t>是包含词语</a:t>
                </a:r>
                <a14:m>
                  <m:oMath xmlns:m="http://schemas.openxmlformats.org/officeDocument/2006/math">
                    <m:sSub>
                      <m:sSubPr>
                        <m:ctrlPr>
                          <a:rPr lang="en-US" altLang="zh-CN" sz="2000" b="1" i="1" smtClean="0">
                            <a:solidFill>
                              <a:schemeClr val="tx1">
                                <a:lumMod val="65000"/>
                                <a:lumOff val="35000"/>
                              </a:schemeClr>
                            </a:solidFill>
                            <a:latin typeface="Cambria Math" panose="02040503050406030204" pitchFamily="18" charset="0"/>
                            <a:cs typeface="+mn-ea"/>
                            <a:sym typeface="+mn-lt"/>
                          </a:rPr>
                        </m:ctrlPr>
                      </m:sSubPr>
                      <m:e>
                        <m:r>
                          <a:rPr lang="en-US" altLang="zh-CN" sz="2000" b="1" i="1" smtClean="0">
                            <a:solidFill>
                              <a:schemeClr val="tx1">
                                <a:lumMod val="65000"/>
                                <a:lumOff val="35000"/>
                              </a:schemeClr>
                            </a:solidFill>
                            <a:latin typeface="Cambria Math" panose="02040503050406030204" pitchFamily="18" charset="0"/>
                            <a:cs typeface="+mn-ea"/>
                            <a:sym typeface="+mn-lt"/>
                          </a:rPr>
                          <m:t>𝒕</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sub>
                    </m:sSub>
                  </m:oMath>
                </a14:m>
                <a:r>
                  <a:rPr lang="zh-CN" altLang="en-US" sz="2000" b="1" dirty="0">
                    <a:solidFill>
                      <a:schemeClr val="tx1">
                        <a:lumMod val="65000"/>
                        <a:lumOff val="35000"/>
                      </a:schemeClr>
                    </a:solidFill>
                    <a:cs typeface="+mn-ea"/>
                    <a:sym typeface="+mn-lt"/>
                  </a:rPr>
                  <a:t>的文件数量。如果词语不在数据中，就导致分母为零，因此一般情况下使用</a:t>
                </a:r>
                <a14:m>
                  <m:oMath xmlns:m="http://schemas.openxmlformats.org/officeDocument/2006/math">
                    <m:d>
                      <m:dPr>
                        <m:begChr m:val="|"/>
                        <m:endChr m:val="|"/>
                        <m:ctrlPr>
                          <a:rPr lang="en-US" altLang="zh-CN" sz="2000" b="1" i="1">
                            <a:solidFill>
                              <a:schemeClr val="tx1">
                                <a:lumMod val="65000"/>
                                <a:lumOff val="35000"/>
                              </a:schemeClr>
                            </a:solidFill>
                            <a:latin typeface="Cambria Math" panose="02040503050406030204" pitchFamily="18" charset="0"/>
                            <a:cs typeface="+mn-ea"/>
                            <a:sym typeface="+mn-lt"/>
                          </a:rPr>
                        </m:ctrlPr>
                      </m:dPr>
                      <m:e>
                        <m:d>
                          <m:dPr>
                            <m:begChr m:val="{"/>
                            <m:endChr m:val="}"/>
                            <m:ctrlPr>
                              <a:rPr lang="en-US" altLang="zh-CN" sz="2000" b="1" i="1">
                                <a:solidFill>
                                  <a:schemeClr val="tx1">
                                    <a:lumMod val="65000"/>
                                    <a:lumOff val="35000"/>
                                  </a:schemeClr>
                                </a:solidFill>
                                <a:latin typeface="Cambria Math" panose="02040503050406030204" pitchFamily="18" charset="0"/>
                                <a:cs typeface="+mn-ea"/>
                                <a:sym typeface="+mn-lt"/>
                              </a:rPr>
                            </m:ctrlPr>
                          </m:dPr>
                          <m:e>
                            <m:r>
                              <a:rPr lang="en-US" altLang="zh-CN" sz="2000" b="1" i="1">
                                <a:solidFill>
                                  <a:schemeClr val="tx1">
                                    <a:lumMod val="65000"/>
                                    <a:lumOff val="35000"/>
                                  </a:schemeClr>
                                </a:solidFill>
                                <a:latin typeface="Cambria Math" panose="02040503050406030204" pitchFamily="18" charset="0"/>
                                <a:cs typeface="+mn-ea"/>
                                <a:sym typeface="+mn-lt"/>
                              </a:rPr>
                              <m:t>𝒋</m:t>
                            </m:r>
                            <m:r>
                              <a:rPr lang="en-US" altLang="zh-CN" sz="2000" b="1" i="1">
                                <a:solidFill>
                                  <a:schemeClr val="tx1">
                                    <a:lumMod val="65000"/>
                                    <a:lumOff val="35000"/>
                                  </a:schemeClr>
                                </a:solidFill>
                                <a:latin typeface="Cambria Math" panose="02040503050406030204" pitchFamily="18" charset="0"/>
                                <a:cs typeface="+mn-ea"/>
                                <a:sym typeface="+mn-lt"/>
                              </a:rPr>
                              <m:t>:</m:t>
                            </m:r>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𝒕</m:t>
                                </m:r>
                              </m:e>
                              <m:sub>
                                <m:r>
                                  <a:rPr lang="en-US" altLang="zh-CN" sz="2000" b="1" i="1">
                                    <a:solidFill>
                                      <a:schemeClr val="tx1">
                                        <a:lumMod val="65000"/>
                                        <a:lumOff val="35000"/>
                                      </a:schemeClr>
                                    </a:solidFill>
                                    <a:latin typeface="Cambria Math" panose="02040503050406030204" pitchFamily="18" charset="0"/>
                                    <a:cs typeface="+mn-ea"/>
                                    <a:sym typeface="+mn-lt"/>
                                  </a:rPr>
                                  <m:t>𝒊</m:t>
                                </m:r>
                              </m:sub>
                            </m:sSub>
                            <m:r>
                              <a:rPr lang="en-US" altLang="zh-CN" sz="2000" b="1" i="1">
                                <a:solidFill>
                                  <a:schemeClr val="tx1">
                                    <a:lumMod val="65000"/>
                                    <a:lumOff val="35000"/>
                                  </a:schemeClr>
                                </a:solidFill>
                                <a:latin typeface="Cambria Math" panose="02040503050406030204" pitchFamily="18" charset="0"/>
                                <a:ea typeface="Cambria Math" panose="02040503050406030204" pitchFamily="18" charset="0"/>
                                <a:cs typeface="+mn-ea"/>
                                <a:sym typeface="+mn-lt"/>
                              </a:rPr>
                              <m:t>∈</m:t>
                            </m:r>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𝒅</m:t>
                                </m:r>
                              </m:e>
                              <m:sub>
                                <m:r>
                                  <a:rPr lang="en-US" altLang="zh-CN" sz="2000" b="1" i="1">
                                    <a:solidFill>
                                      <a:schemeClr val="tx1">
                                        <a:lumMod val="65000"/>
                                        <a:lumOff val="35000"/>
                                      </a:schemeClr>
                                    </a:solidFill>
                                    <a:latin typeface="Cambria Math" panose="02040503050406030204" pitchFamily="18" charset="0"/>
                                    <a:cs typeface="+mn-ea"/>
                                    <a:sym typeface="+mn-lt"/>
                                  </a:rPr>
                                  <m:t>𝒊</m:t>
                                </m:r>
                              </m:sub>
                            </m:sSub>
                          </m:e>
                        </m:d>
                      </m:e>
                    </m:d>
                    <m:r>
                      <a:rPr lang="en-US" altLang="zh-CN" sz="2000" b="1" i="1">
                        <a:solidFill>
                          <a:schemeClr val="tx1">
                            <a:lumMod val="65000"/>
                            <a:lumOff val="35000"/>
                          </a:schemeClr>
                        </a:solidFill>
                        <a:latin typeface="Cambria Math" panose="02040503050406030204" pitchFamily="18" charset="0"/>
                        <a:cs typeface="+mn-ea"/>
                        <a:sym typeface="+mn-lt"/>
                      </a:rPr>
                      <m:t>+</m:t>
                    </m:r>
                    <m:r>
                      <a:rPr lang="en-US" altLang="zh-CN" sz="2000" b="1" i="1">
                        <a:solidFill>
                          <a:schemeClr val="tx1">
                            <a:lumMod val="65000"/>
                            <a:lumOff val="35000"/>
                          </a:schemeClr>
                        </a:solidFill>
                        <a:latin typeface="Cambria Math" panose="02040503050406030204" pitchFamily="18" charset="0"/>
                        <a:cs typeface="+mn-ea"/>
                        <a:sym typeface="+mn-lt"/>
                      </a:rPr>
                      <m:t>𝟏</m:t>
                    </m:r>
                  </m:oMath>
                </a14:m>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p:txBody>
          </p:sp>
        </mc:Choice>
        <mc:Fallback xmlns="">
          <p:sp>
            <p:nvSpPr>
              <p:cNvPr id="9" name="Rectangle 48">
                <a:extLst>
                  <a:ext uri="{FF2B5EF4-FFF2-40B4-BE49-F238E27FC236}">
                    <a16:creationId xmlns:a16="http://schemas.microsoft.com/office/drawing/2014/main" id="{62D0247E-D760-E241-A3E7-5C602C0E9925}"/>
                  </a:ext>
                </a:extLst>
              </p:cNvPr>
              <p:cNvSpPr>
                <a:spLocks noRot="1" noChangeAspect="1" noMove="1" noResize="1" noEditPoints="1" noAdjustHandles="1" noChangeArrowheads="1" noChangeShapeType="1" noTextEdit="1"/>
              </p:cNvSpPr>
              <p:nvPr/>
            </p:nvSpPr>
            <p:spPr>
              <a:xfrm>
                <a:off x="1900479" y="1860189"/>
                <a:ext cx="8391041" cy="4688912"/>
              </a:xfrm>
              <a:prstGeom prst="rect">
                <a:avLst/>
              </a:prstGeom>
              <a:blipFill>
                <a:blip r:embed="rId2"/>
                <a:stretch>
                  <a:fillRect l="-75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9934753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TF-IDF</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42</a:t>
            </a:fld>
            <a:endParaRPr lang="en-US" dirty="0">
              <a:latin typeface="+mn-lt"/>
              <a:cs typeface="+mn-ea"/>
              <a:sym typeface="+mn-lt"/>
            </a:endParaRPr>
          </a:p>
        </p:txBody>
      </p:sp>
      <mc:AlternateContent xmlns:mc="http://schemas.openxmlformats.org/markup-compatibility/2006" xmlns:a14="http://schemas.microsoft.com/office/drawing/2010/main">
        <mc:Choice Requires="a14">
          <p:sp>
            <p:nvSpPr>
              <p:cNvPr id="9" name="Rectangle 48">
                <a:extLst>
                  <a:ext uri="{FF2B5EF4-FFF2-40B4-BE49-F238E27FC236}">
                    <a16:creationId xmlns:a16="http://schemas.microsoft.com/office/drawing/2014/main" id="{62D0247E-D760-E241-A3E7-5C602C0E9925}"/>
                  </a:ext>
                </a:extLst>
              </p:cNvPr>
              <p:cNvSpPr/>
              <p:nvPr/>
            </p:nvSpPr>
            <p:spPr>
              <a:xfrm>
                <a:off x="1900479" y="1860189"/>
                <a:ext cx="8391041" cy="3313215"/>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sym typeface="+mn-lt"/>
                  </a:rPr>
                  <a:t>词语</a:t>
                </a:r>
                <a14:m>
                  <m:oMath xmlns:m="http://schemas.openxmlformats.org/officeDocument/2006/math">
                    <m:sSub>
                      <m:sSubPr>
                        <m:ctrlPr>
                          <a:rPr lang="en-US" altLang="zh-CN" sz="2000" b="1" i="1" smtClean="0">
                            <a:solidFill>
                              <a:schemeClr val="tx1">
                                <a:lumMod val="65000"/>
                                <a:lumOff val="35000"/>
                              </a:schemeClr>
                            </a:solidFill>
                            <a:latin typeface="Cambria Math" panose="02040503050406030204" pitchFamily="18" charset="0"/>
                            <a:cs typeface="+mn-ea"/>
                            <a:sym typeface="+mn-lt"/>
                          </a:rPr>
                        </m:ctrlPr>
                      </m:sSubPr>
                      <m:e>
                        <m:r>
                          <a:rPr lang="zh-CN" altLang="en-US" sz="2000" b="1" i="1" smtClean="0">
                            <a:solidFill>
                              <a:schemeClr val="tx1">
                                <a:lumMod val="65000"/>
                                <a:lumOff val="35000"/>
                              </a:schemeClr>
                            </a:solidFill>
                            <a:latin typeface="Cambria Math" panose="02040503050406030204" pitchFamily="18" charset="0"/>
                            <a:cs typeface="+mn-ea"/>
                            <a:sym typeface="+mn-lt"/>
                          </a:rPr>
                          <m:t> </m:t>
                        </m:r>
                        <m:r>
                          <a:rPr lang="en-US" altLang="zh-CN" sz="2000" b="1" i="1" smtClean="0">
                            <a:solidFill>
                              <a:schemeClr val="tx1">
                                <a:lumMod val="65000"/>
                                <a:lumOff val="35000"/>
                              </a:schemeClr>
                            </a:solidFill>
                            <a:latin typeface="Cambria Math" panose="02040503050406030204" pitchFamily="18" charset="0"/>
                            <a:cs typeface="+mn-ea"/>
                            <a:sym typeface="+mn-lt"/>
                          </a:rPr>
                          <m:t>𝒕</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sub>
                    </m:sSub>
                    <m:r>
                      <a:rPr lang="zh-CN" altLang="en-US" sz="2000" b="1" i="1" smtClean="0">
                        <a:solidFill>
                          <a:schemeClr val="tx1">
                            <a:lumMod val="65000"/>
                            <a:lumOff val="35000"/>
                          </a:schemeClr>
                        </a:solidFill>
                        <a:latin typeface="Cambria Math" panose="02040503050406030204" pitchFamily="18" charset="0"/>
                        <a:cs typeface="+mn-ea"/>
                        <a:sym typeface="+mn-lt"/>
                      </a:rPr>
                      <m:t> </m:t>
                    </m:r>
                  </m:oMath>
                </a14:m>
                <a:r>
                  <a:rPr lang="zh-CN" altLang="en-US" sz="2000" b="1" dirty="0">
                    <a:solidFill>
                      <a:schemeClr val="tx1">
                        <a:lumMod val="65000"/>
                        <a:lumOff val="35000"/>
                      </a:schemeClr>
                    </a:solidFill>
                    <a:cs typeface="+mn-ea"/>
                    <a:sym typeface="+mn-lt"/>
                  </a:rPr>
                  <a:t>的</a:t>
                </a:r>
                <a:r>
                  <a:rPr lang="en-US" altLang="zh-CN" sz="2000" b="1" dirty="0" err="1">
                    <a:solidFill>
                      <a:schemeClr val="tx1">
                        <a:lumMod val="65000"/>
                        <a:lumOff val="35000"/>
                      </a:schemeClr>
                    </a:solidFill>
                    <a:cs typeface="+mn-ea"/>
                    <a:sym typeface="+mn-lt"/>
                  </a:rPr>
                  <a:t>tf-idf</a:t>
                </a:r>
                <a:r>
                  <a:rPr lang="zh-CN" altLang="en-US" sz="2000" b="1" dirty="0">
                    <a:solidFill>
                      <a:schemeClr val="tx1">
                        <a:lumMod val="65000"/>
                        <a:lumOff val="35000"/>
                      </a:schemeClr>
                    </a:solidFill>
                    <a:cs typeface="+mn-ea"/>
                    <a:sym typeface="+mn-lt"/>
                  </a:rPr>
                  <a:t>为：</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14:m>
                  <m:oMathPara xmlns:m="http://schemas.openxmlformats.org/officeDocument/2006/math">
                    <m:oMathParaPr>
                      <m:jc m:val="centerGroup"/>
                    </m:oMathParaPr>
                    <m:oMath xmlns:m="http://schemas.openxmlformats.org/officeDocument/2006/math">
                      <m:sSub>
                        <m:sSubPr>
                          <m:ctrlPr>
                            <a:rPr lang="en-US" altLang="zh-CN" sz="2000" b="1" i="1" smtClean="0">
                              <a:solidFill>
                                <a:schemeClr val="tx1">
                                  <a:lumMod val="65000"/>
                                  <a:lumOff val="35000"/>
                                </a:schemeClr>
                              </a:solidFill>
                              <a:latin typeface="Cambria Math" panose="02040503050406030204" pitchFamily="18" charset="0"/>
                              <a:cs typeface="+mn-ea"/>
                              <a:sym typeface="+mn-lt"/>
                            </a:rPr>
                          </m:ctrlPr>
                        </m:sSubPr>
                        <m:e>
                          <m:r>
                            <a:rPr lang="en-US" altLang="zh-CN" sz="2000" b="1" i="1" smtClean="0">
                              <a:solidFill>
                                <a:schemeClr val="tx1">
                                  <a:lumMod val="65000"/>
                                  <a:lumOff val="35000"/>
                                </a:schemeClr>
                              </a:solidFill>
                              <a:latin typeface="Cambria Math" panose="02040503050406030204" pitchFamily="18" charset="0"/>
                              <a:cs typeface="+mn-ea"/>
                              <a:sym typeface="+mn-lt"/>
                            </a:rPr>
                            <m:t>𝒕𝒇𝒊𝒅𝒇</m:t>
                          </m:r>
                        </m:e>
                        <m:sub>
                          <m:r>
                            <a:rPr lang="en-US" altLang="zh-CN" sz="2000" b="1" i="1" smtClean="0">
                              <a:solidFill>
                                <a:schemeClr val="tx1">
                                  <a:lumMod val="65000"/>
                                  <a:lumOff val="35000"/>
                                </a:schemeClr>
                              </a:solidFill>
                              <a:latin typeface="Cambria Math" panose="02040503050406030204" pitchFamily="18" charset="0"/>
                              <a:cs typeface="+mn-ea"/>
                              <a:sym typeface="+mn-lt"/>
                            </a:rPr>
                            <m:t>𝒊</m:t>
                          </m:r>
                          <m:r>
                            <a:rPr lang="en-US" altLang="zh-CN" sz="2000" b="1" i="1" smtClean="0">
                              <a:solidFill>
                                <a:schemeClr val="tx1">
                                  <a:lumMod val="65000"/>
                                  <a:lumOff val="35000"/>
                                </a:schemeClr>
                              </a:solidFill>
                              <a:latin typeface="Cambria Math" panose="02040503050406030204" pitchFamily="18" charset="0"/>
                              <a:cs typeface="+mn-ea"/>
                              <a:sym typeface="+mn-lt"/>
                            </a:rPr>
                            <m:t>,</m:t>
                          </m:r>
                          <m:r>
                            <a:rPr lang="zh-CN" altLang="en-US" sz="2000" b="1" i="1" smtClean="0">
                              <a:solidFill>
                                <a:schemeClr val="tx1">
                                  <a:lumMod val="65000"/>
                                  <a:lumOff val="35000"/>
                                </a:schemeClr>
                              </a:solidFill>
                              <a:latin typeface="Cambria Math" panose="02040503050406030204" pitchFamily="18" charset="0"/>
                              <a:cs typeface="+mn-ea"/>
                              <a:sym typeface="+mn-lt"/>
                            </a:rPr>
                            <m:t>   </m:t>
                          </m:r>
                          <m:r>
                            <a:rPr lang="en-US" altLang="zh-CN" sz="2000" b="1" i="1" smtClean="0">
                              <a:solidFill>
                                <a:schemeClr val="tx1">
                                  <a:lumMod val="65000"/>
                                  <a:lumOff val="35000"/>
                                </a:schemeClr>
                              </a:solidFill>
                              <a:latin typeface="Cambria Math" panose="02040503050406030204" pitchFamily="18" charset="0"/>
                              <a:cs typeface="+mn-ea"/>
                              <a:sym typeface="+mn-lt"/>
                            </a:rPr>
                            <m:t>𝒋</m:t>
                          </m:r>
                        </m:sub>
                      </m:sSub>
                      <m:r>
                        <a:rPr lang="en-US" altLang="zh-CN" sz="2000" b="1" i="1" smtClean="0">
                          <a:solidFill>
                            <a:schemeClr val="tx1">
                              <a:lumMod val="65000"/>
                              <a:lumOff val="35000"/>
                            </a:schemeClr>
                          </a:solidFill>
                          <a:latin typeface="Cambria Math" panose="02040503050406030204" pitchFamily="18" charset="0"/>
                          <a:cs typeface="+mn-ea"/>
                          <a:sym typeface="+mn-lt"/>
                        </a:rPr>
                        <m:t>=</m:t>
                      </m:r>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𝒕𝒇</m:t>
                          </m:r>
                        </m:e>
                        <m:sub>
                          <m:r>
                            <a:rPr lang="en-US" altLang="zh-CN" sz="2000" b="1" i="1">
                              <a:solidFill>
                                <a:schemeClr val="tx1">
                                  <a:lumMod val="65000"/>
                                  <a:lumOff val="35000"/>
                                </a:schemeClr>
                              </a:solidFill>
                              <a:latin typeface="Cambria Math" panose="02040503050406030204" pitchFamily="18" charset="0"/>
                              <a:cs typeface="+mn-ea"/>
                              <a:sym typeface="+mn-lt"/>
                            </a:rPr>
                            <m:t>𝒊</m:t>
                          </m:r>
                          <m:r>
                            <a:rPr lang="en-US" altLang="zh-CN" sz="2000" b="1" i="1">
                              <a:solidFill>
                                <a:schemeClr val="tx1">
                                  <a:lumMod val="65000"/>
                                  <a:lumOff val="35000"/>
                                </a:schemeClr>
                              </a:solidFill>
                              <a:latin typeface="Cambria Math" panose="02040503050406030204" pitchFamily="18" charset="0"/>
                              <a:cs typeface="+mn-ea"/>
                              <a:sym typeface="+mn-lt"/>
                            </a:rPr>
                            <m:t>,</m:t>
                          </m:r>
                          <m:r>
                            <a:rPr lang="zh-CN" altLang="en-US" sz="2000" b="1" i="1">
                              <a:solidFill>
                                <a:schemeClr val="tx1">
                                  <a:lumMod val="65000"/>
                                  <a:lumOff val="35000"/>
                                </a:schemeClr>
                              </a:solidFill>
                              <a:latin typeface="Cambria Math" panose="02040503050406030204" pitchFamily="18" charset="0"/>
                              <a:cs typeface="+mn-ea"/>
                              <a:sym typeface="+mn-lt"/>
                            </a:rPr>
                            <m:t>   </m:t>
                          </m:r>
                          <m:r>
                            <a:rPr lang="en-US" altLang="zh-CN" sz="2000" b="1" i="1">
                              <a:solidFill>
                                <a:schemeClr val="tx1">
                                  <a:lumMod val="65000"/>
                                  <a:lumOff val="35000"/>
                                </a:schemeClr>
                              </a:solidFill>
                              <a:latin typeface="Cambria Math" panose="02040503050406030204" pitchFamily="18" charset="0"/>
                              <a:cs typeface="+mn-ea"/>
                              <a:sym typeface="+mn-lt"/>
                            </a:rPr>
                            <m:t>𝒋</m:t>
                          </m:r>
                        </m:sub>
                      </m:sSub>
                      <m:r>
                        <a:rPr lang="en-US" altLang="zh-CN" sz="2000" b="1" i="1" smtClean="0">
                          <a:solidFill>
                            <a:schemeClr val="tx1">
                              <a:lumMod val="65000"/>
                              <a:lumOff val="35000"/>
                            </a:schemeClr>
                          </a:solidFill>
                          <a:latin typeface="Cambria Math" panose="02040503050406030204" pitchFamily="18" charset="0"/>
                          <a:ea typeface="Cambria Math" panose="02040503050406030204" pitchFamily="18" charset="0"/>
                          <a:cs typeface="+mn-ea"/>
                          <a:sym typeface="+mn-lt"/>
                        </a:rPr>
                        <m:t>×</m:t>
                      </m:r>
                      <m:sSub>
                        <m:sSubPr>
                          <m:ctrlPr>
                            <a:rPr lang="en-US" altLang="zh-CN" sz="2000" b="1" i="1">
                              <a:solidFill>
                                <a:schemeClr val="tx1">
                                  <a:lumMod val="65000"/>
                                  <a:lumOff val="35000"/>
                                </a:schemeClr>
                              </a:solidFill>
                              <a:latin typeface="Cambria Math" panose="02040503050406030204" pitchFamily="18" charset="0"/>
                              <a:cs typeface="+mn-ea"/>
                              <a:sym typeface="+mn-lt"/>
                            </a:rPr>
                          </m:ctrlPr>
                        </m:sSubPr>
                        <m:e>
                          <m:r>
                            <a:rPr lang="en-US" altLang="zh-CN" sz="2000" b="1" i="1">
                              <a:solidFill>
                                <a:schemeClr val="tx1">
                                  <a:lumMod val="65000"/>
                                  <a:lumOff val="35000"/>
                                </a:schemeClr>
                              </a:solidFill>
                              <a:latin typeface="Cambria Math" panose="02040503050406030204" pitchFamily="18" charset="0"/>
                              <a:cs typeface="+mn-ea"/>
                              <a:sym typeface="+mn-lt"/>
                            </a:rPr>
                            <m:t>𝒊𝒅𝒇</m:t>
                          </m:r>
                        </m:e>
                        <m:sub>
                          <m:r>
                            <a:rPr lang="en-US" altLang="zh-CN" sz="2000" b="1" i="1">
                              <a:solidFill>
                                <a:schemeClr val="tx1">
                                  <a:lumMod val="65000"/>
                                  <a:lumOff val="35000"/>
                                </a:schemeClr>
                              </a:solidFill>
                              <a:latin typeface="Cambria Math" panose="02040503050406030204" pitchFamily="18" charset="0"/>
                              <a:cs typeface="+mn-ea"/>
                              <a:sym typeface="+mn-lt"/>
                            </a:rPr>
                            <m:t>𝒊</m:t>
                          </m:r>
                          <m:r>
                            <a:rPr lang="en-US" altLang="zh-CN" sz="2000" b="1" i="1">
                              <a:solidFill>
                                <a:schemeClr val="tx1">
                                  <a:lumMod val="65000"/>
                                  <a:lumOff val="35000"/>
                                </a:schemeClr>
                              </a:solidFill>
                              <a:latin typeface="Cambria Math" panose="02040503050406030204" pitchFamily="18" charset="0"/>
                              <a:cs typeface="+mn-ea"/>
                              <a:sym typeface="+mn-lt"/>
                            </a:rPr>
                            <m:t>,</m:t>
                          </m:r>
                          <m:r>
                            <a:rPr lang="zh-CN" altLang="en-US" sz="2000" b="1" i="1">
                              <a:solidFill>
                                <a:schemeClr val="tx1">
                                  <a:lumMod val="65000"/>
                                  <a:lumOff val="35000"/>
                                </a:schemeClr>
                              </a:solidFill>
                              <a:latin typeface="Cambria Math" panose="02040503050406030204" pitchFamily="18" charset="0"/>
                              <a:cs typeface="+mn-ea"/>
                              <a:sym typeface="+mn-lt"/>
                            </a:rPr>
                            <m:t>   </m:t>
                          </m:r>
                          <m:r>
                            <a:rPr lang="en-US" altLang="zh-CN" sz="2000" b="1" i="1">
                              <a:solidFill>
                                <a:schemeClr val="tx1">
                                  <a:lumMod val="65000"/>
                                  <a:lumOff val="35000"/>
                                </a:schemeClr>
                              </a:solidFill>
                              <a:latin typeface="Cambria Math" panose="02040503050406030204" pitchFamily="18" charset="0"/>
                              <a:cs typeface="+mn-ea"/>
                              <a:sym typeface="+mn-lt"/>
                            </a:rPr>
                            <m:t>𝒋</m:t>
                          </m:r>
                        </m:sub>
                      </m:sSub>
                    </m:oMath>
                  </m:oMathPara>
                </a14:m>
                <a:endParaRPr lang="en-US" altLang="zh-CN" sz="2000" b="1" dirty="0">
                  <a:solidFill>
                    <a:schemeClr val="tx1">
                      <a:lumMod val="65000"/>
                      <a:lumOff val="35000"/>
                    </a:schemeClr>
                  </a:solidFill>
                  <a:cs typeface="+mn-ea"/>
                  <a:sym typeface="+mn-lt"/>
                </a:endParaRPr>
              </a:p>
              <a:p>
                <a:pPr>
                  <a:lnSpc>
                    <a:spcPct val="150000"/>
                  </a:lnSpc>
                </a:pPr>
                <a:endParaRPr lang="en-US" altLang="zh-CN" sz="2000" b="1" i="1" dirty="0">
                  <a:solidFill>
                    <a:schemeClr val="tx1">
                      <a:lumMod val="65000"/>
                      <a:lumOff val="35000"/>
                    </a:schemeClr>
                  </a:solidFill>
                  <a:latin typeface="Cambria Math" panose="02040503050406030204" pitchFamily="18" charset="0"/>
                  <a:cs typeface="+mn-ea"/>
                  <a:sym typeface="+mn-lt"/>
                </a:endParaRPr>
              </a:p>
              <a:p>
                <a:pPr>
                  <a:lnSpc>
                    <a:spcPct val="150000"/>
                  </a:lnSpc>
                </a:pPr>
                <a:r>
                  <a:rPr lang="zh-CN" altLang="en-US" sz="2000" b="1" dirty="0">
                    <a:solidFill>
                      <a:schemeClr val="tx1">
                        <a:lumMod val="65000"/>
                        <a:lumOff val="35000"/>
                      </a:schemeClr>
                    </a:solidFill>
                    <a:cs typeface="+mn-ea"/>
                    <a:sym typeface="+mn-lt"/>
                  </a:rPr>
                  <a:t>某一特定文件内的高词语频率，以及该词语在整个文件集合中的低文件频率，可以产生出高权重的𝒕𝒇−𝒊𝒅𝒇。因此，𝒕𝒇−𝒊𝒅𝒇倾向于过滤掉常见的词语，保留重要的词语。</a:t>
                </a:r>
              </a:p>
            </p:txBody>
          </p:sp>
        </mc:Choice>
        <mc:Fallback xmlns="">
          <p:sp>
            <p:nvSpPr>
              <p:cNvPr id="9" name="Rectangle 48">
                <a:extLst>
                  <a:ext uri="{FF2B5EF4-FFF2-40B4-BE49-F238E27FC236}">
                    <a16:creationId xmlns:a16="http://schemas.microsoft.com/office/drawing/2014/main" id="{62D0247E-D760-E241-A3E7-5C602C0E9925}"/>
                  </a:ext>
                </a:extLst>
              </p:cNvPr>
              <p:cNvSpPr>
                <a:spLocks noRot="1" noChangeAspect="1" noMove="1" noResize="1" noEditPoints="1" noAdjustHandles="1" noChangeArrowheads="1" noChangeShapeType="1" noTextEdit="1"/>
              </p:cNvSpPr>
              <p:nvPr/>
            </p:nvSpPr>
            <p:spPr>
              <a:xfrm>
                <a:off x="1900479" y="1860189"/>
                <a:ext cx="8391041" cy="3313215"/>
              </a:xfrm>
              <a:prstGeom prst="rect">
                <a:avLst/>
              </a:prstGeom>
              <a:blipFill>
                <a:blip r:embed="rId2"/>
                <a:stretch>
                  <a:fillRect l="-756" b="-229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0449200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3"/>
          <p:cNvSpPr>
            <a:spLocks noGrp="1"/>
          </p:cNvSpPr>
          <p:nvPr>
            <p:ph type="sldNum" sz="quarter" idx="12"/>
          </p:nvPr>
        </p:nvSpPr>
        <p:spPr/>
        <p:txBody>
          <a:bodyPr/>
          <a:lstStyle/>
          <a:p>
            <a:pPr lvl="0"/>
            <a:fld id="{FCEE2C88-6C8F-484D-AF69-578F576B1F44}" type="slidenum">
              <a:rPr lang="en-US" noProof="0" smtClean="0">
                <a:latin typeface="+mn-lt"/>
                <a:cs typeface="+mn-ea"/>
                <a:sym typeface="+mn-lt"/>
              </a:rPr>
              <a:pPr lvl="0"/>
              <a:t>43</a:t>
            </a:fld>
            <a:endParaRPr lang="en-US" noProof="0" dirty="0">
              <a:latin typeface="+mn-lt"/>
              <a:cs typeface="+mn-ea"/>
              <a:sym typeface="+mn-lt"/>
            </a:endParaRPr>
          </a:p>
        </p:txBody>
      </p:sp>
      <p:sp>
        <p:nvSpPr>
          <p:cNvPr id="7" name="文本占位符 17"/>
          <p:cNvSpPr txBox="1">
            <a:spLocks/>
          </p:cNvSpPr>
          <p:nvPr/>
        </p:nvSpPr>
        <p:spPr>
          <a:xfrm>
            <a:off x="252193" y="505633"/>
            <a:ext cx="3817473" cy="4168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000" dirty="0">
                <a:latin typeface="+mn-lt"/>
                <a:cs typeface="+mn-ea"/>
                <a:sym typeface="+mn-lt"/>
              </a:rPr>
              <a:t>TF-IDF</a:t>
            </a:r>
          </a:p>
        </p:txBody>
      </p:sp>
      <p:sp>
        <p:nvSpPr>
          <p:cNvPr id="16" name="圆角矩形 15">
            <a:extLst>
              <a:ext uri="{FF2B5EF4-FFF2-40B4-BE49-F238E27FC236}">
                <a16:creationId xmlns:a16="http://schemas.microsoft.com/office/drawing/2014/main" id="{6FD7C318-9E7F-FA4D-B64F-5B3237238B0F}"/>
              </a:ext>
            </a:extLst>
          </p:cNvPr>
          <p:cNvSpPr/>
          <p:nvPr/>
        </p:nvSpPr>
        <p:spPr>
          <a:xfrm>
            <a:off x="1377195" y="505633"/>
            <a:ext cx="9753259" cy="5538348"/>
          </a:xfrm>
          <a:prstGeom prst="roundRect">
            <a:avLst>
              <a:gd name="adj" fmla="val 3373"/>
            </a:avLst>
          </a:prstGeom>
          <a:no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en-US" altLang="zh-CN" sz="1200" dirty="0">
                <a:solidFill>
                  <a:schemeClr val="tx1"/>
                </a:solidFill>
              </a:rPr>
              <a:t>from </a:t>
            </a:r>
            <a:r>
              <a:rPr kumimoji="1" lang="en-US" altLang="zh-CN" sz="1200" dirty="0" err="1">
                <a:solidFill>
                  <a:schemeClr val="tx1"/>
                </a:solidFill>
              </a:rPr>
              <a:t>sklearn.feature_extraction.text</a:t>
            </a:r>
            <a:r>
              <a:rPr kumimoji="1" lang="en-US" altLang="zh-CN" sz="1200" dirty="0">
                <a:solidFill>
                  <a:schemeClr val="tx1"/>
                </a:solidFill>
              </a:rPr>
              <a:t> import </a:t>
            </a:r>
            <a:r>
              <a:rPr kumimoji="1" lang="en-US" altLang="zh-CN" sz="1200" dirty="0" err="1">
                <a:solidFill>
                  <a:schemeClr val="tx1"/>
                </a:solidFill>
              </a:rPr>
              <a:t>CountVectorizer</a:t>
            </a:r>
            <a:br>
              <a:rPr kumimoji="1" lang="en-US" altLang="zh-CN" sz="1200" dirty="0">
                <a:solidFill>
                  <a:schemeClr val="tx1"/>
                </a:solidFill>
              </a:rPr>
            </a:br>
            <a:r>
              <a:rPr kumimoji="1" lang="en-US" altLang="zh-CN" sz="1200" dirty="0">
                <a:solidFill>
                  <a:schemeClr val="tx1"/>
                </a:solidFill>
              </a:rPr>
              <a:t>from </a:t>
            </a:r>
            <a:r>
              <a:rPr kumimoji="1" lang="en-US" altLang="zh-CN" sz="1200" dirty="0" err="1">
                <a:solidFill>
                  <a:schemeClr val="tx1"/>
                </a:solidFill>
              </a:rPr>
              <a:t>sklearn.feature_extraction.text</a:t>
            </a:r>
            <a:r>
              <a:rPr kumimoji="1" lang="en-US" altLang="zh-CN" sz="1200" dirty="0">
                <a:solidFill>
                  <a:schemeClr val="tx1"/>
                </a:solidFill>
              </a:rPr>
              <a:t> import </a:t>
            </a:r>
            <a:r>
              <a:rPr kumimoji="1" lang="en-US" altLang="zh-CN" sz="1200" dirty="0" err="1">
                <a:solidFill>
                  <a:schemeClr val="tx1"/>
                </a:solidFill>
              </a:rPr>
              <a:t>TfidfTransformer</a:t>
            </a: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 </a:t>
            </a:r>
            <a:r>
              <a:rPr kumimoji="1" lang="zh-CN" altLang="en-US" sz="1200" dirty="0">
                <a:solidFill>
                  <a:schemeClr val="tx1"/>
                </a:solidFill>
              </a:rPr>
              <a:t>语料库</a:t>
            </a:r>
            <a:br>
              <a:rPr kumimoji="1" lang="zh-CN" altLang="en-US" sz="1200" dirty="0">
                <a:solidFill>
                  <a:schemeClr val="tx1"/>
                </a:solidFill>
              </a:rPr>
            </a:br>
            <a:r>
              <a:rPr kumimoji="1" lang="en-US" altLang="zh-CN" sz="1200" dirty="0">
                <a:solidFill>
                  <a:schemeClr val="tx1"/>
                </a:solidFill>
              </a:rPr>
              <a:t>corpus = [</a:t>
            </a:r>
            <a:br>
              <a:rPr kumimoji="1" lang="en-US" altLang="zh-CN" sz="1200" dirty="0">
                <a:solidFill>
                  <a:schemeClr val="tx1"/>
                </a:solidFill>
              </a:rPr>
            </a:br>
            <a:r>
              <a:rPr kumimoji="1" lang="en-US" altLang="zh-CN" sz="1200" dirty="0">
                <a:solidFill>
                  <a:schemeClr val="tx1"/>
                </a:solidFill>
              </a:rPr>
              <a:t>    "John likes to watch movies, Mary likes movies too",</a:t>
            </a:r>
            <a:br>
              <a:rPr kumimoji="1" lang="en-US" altLang="zh-CN" sz="1200" dirty="0">
                <a:solidFill>
                  <a:schemeClr val="tx1"/>
                </a:solidFill>
              </a:rPr>
            </a:br>
            <a:r>
              <a:rPr kumimoji="1" lang="en-US" altLang="zh-CN" sz="1200" dirty="0">
                <a:solidFill>
                  <a:schemeClr val="tx1"/>
                </a:solidFill>
              </a:rPr>
              <a:t>    "John also likes to watch football games",</a:t>
            </a:r>
            <a:br>
              <a:rPr kumimoji="1" lang="en-US" altLang="zh-CN" sz="1200" dirty="0">
                <a:solidFill>
                  <a:schemeClr val="tx1"/>
                </a:solidFill>
              </a:rPr>
            </a:br>
            <a:r>
              <a:rPr kumimoji="1" lang="en-US" altLang="zh-CN" sz="1200" dirty="0">
                <a:solidFill>
                  <a:schemeClr val="tx1"/>
                </a:solidFill>
              </a:rPr>
              <a:t>]</a:t>
            </a: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 bag of words</a:t>
            </a:r>
            <a:br>
              <a:rPr kumimoji="1" lang="en-US" altLang="zh-CN" sz="1200" dirty="0">
                <a:solidFill>
                  <a:schemeClr val="tx1"/>
                </a:solidFill>
              </a:rPr>
            </a:br>
            <a:r>
              <a:rPr kumimoji="1" lang="en-US" altLang="zh-CN" sz="1200" dirty="0">
                <a:solidFill>
                  <a:schemeClr val="tx1"/>
                </a:solidFill>
              </a:rPr>
              <a:t>vectorizer = </a:t>
            </a:r>
            <a:r>
              <a:rPr kumimoji="1" lang="en-US" altLang="zh-CN" sz="1200" dirty="0" err="1">
                <a:solidFill>
                  <a:schemeClr val="tx1"/>
                </a:solidFill>
              </a:rPr>
              <a:t>CountVectorizer</a:t>
            </a:r>
            <a:r>
              <a:rPr kumimoji="1" lang="en-US" altLang="zh-CN" sz="1200" dirty="0">
                <a:solidFill>
                  <a:schemeClr val="tx1"/>
                </a:solidFill>
              </a:rPr>
              <a:t>()</a:t>
            </a:r>
            <a:br>
              <a:rPr kumimoji="1" lang="en-US" altLang="zh-CN" sz="1200" dirty="0">
                <a:solidFill>
                  <a:schemeClr val="tx1"/>
                </a:solidFill>
              </a:rPr>
            </a:br>
            <a:r>
              <a:rPr kumimoji="1" lang="en-US" altLang="zh-CN" sz="1200" dirty="0">
                <a:solidFill>
                  <a:schemeClr val="tx1"/>
                </a:solidFill>
              </a:rPr>
              <a:t>bow = </a:t>
            </a:r>
            <a:r>
              <a:rPr kumimoji="1" lang="en-US" altLang="zh-CN" sz="1200" dirty="0" err="1">
                <a:solidFill>
                  <a:schemeClr val="tx1"/>
                </a:solidFill>
              </a:rPr>
              <a:t>vectorizer.fit_transform</a:t>
            </a:r>
            <a:r>
              <a:rPr kumimoji="1" lang="en-US" altLang="zh-CN" sz="1200" dirty="0">
                <a:solidFill>
                  <a:schemeClr val="tx1"/>
                </a:solidFill>
              </a:rPr>
              <a:t>(corpus)</a:t>
            </a:r>
            <a:br>
              <a:rPr kumimoji="1" lang="en-US" altLang="zh-CN" sz="1200" dirty="0">
                <a:solidFill>
                  <a:schemeClr val="tx1"/>
                </a:solidFill>
              </a:rPr>
            </a:br>
            <a:r>
              <a:rPr kumimoji="1" lang="en-US" altLang="zh-CN" sz="1200" dirty="0">
                <a:solidFill>
                  <a:schemeClr val="tx1"/>
                </a:solidFill>
              </a:rPr>
              <a:t>print(</a:t>
            </a:r>
            <a:r>
              <a:rPr kumimoji="1" lang="en-US" altLang="zh-CN" sz="1200" dirty="0" err="1">
                <a:solidFill>
                  <a:schemeClr val="tx1"/>
                </a:solidFill>
              </a:rPr>
              <a:t>vectorizer.get_feature_names</a:t>
            </a:r>
            <a:r>
              <a:rPr kumimoji="1" lang="en-US" altLang="zh-CN" sz="1200" dirty="0">
                <a:solidFill>
                  <a:schemeClr val="tx1"/>
                </a:solidFill>
              </a:rPr>
              <a:t>())</a:t>
            </a:r>
            <a:br>
              <a:rPr kumimoji="1" lang="en-US" altLang="zh-CN" sz="1200" dirty="0">
                <a:solidFill>
                  <a:schemeClr val="tx1"/>
                </a:solidFill>
              </a:rPr>
            </a:br>
            <a:r>
              <a:rPr kumimoji="1" lang="en-US" altLang="zh-CN" sz="1200" dirty="0">
                <a:solidFill>
                  <a:schemeClr val="tx1"/>
                </a:solidFill>
              </a:rPr>
              <a:t>print(</a:t>
            </a:r>
            <a:r>
              <a:rPr kumimoji="1" lang="en-US" altLang="zh-CN" sz="1200" dirty="0" err="1">
                <a:solidFill>
                  <a:schemeClr val="tx1"/>
                </a:solidFill>
              </a:rPr>
              <a:t>bow.toarray</a:t>
            </a:r>
            <a:r>
              <a:rPr kumimoji="1" lang="en-US" altLang="zh-CN" sz="1200" dirty="0">
                <a:solidFill>
                  <a:schemeClr val="tx1"/>
                </a:solidFill>
              </a:rPr>
              <a:t>())</a:t>
            </a: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 </a:t>
            </a:r>
            <a:r>
              <a:rPr kumimoji="1" lang="en-US" altLang="zh-CN" sz="1200" dirty="0" err="1">
                <a:solidFill>
                  <a:schemeClr val="tx1"/>
                </a:solidFill>
              </a:rPr>
              <a:t>tf-idf</a:t>
            </a:r>
            <a:br>
              <a:rPr kumimoji="1" lang="en-US" altLang="zh-CN" sz="1200" dirty="0">
                <a:solidFill>
                  <a:schemeClr val="tx1"/>
                </a:solidFill>
              </a:rPr>
            </a:br>
            <a:r>
              <a:rPr kumimoji="1" lang="en-US" altLang="zh-CN" sz="1200" dirty="0">
                <a:solidFill>
                  <a:schemeClr val="tx1"/>
                </a:solidFill>
              </a:rPr>
              <a:t>transformer = </a:t>
            </a:r>
            <a:r>
              <a:rPr kumimoji="1" lang="en-US" altLang="zh-CN" sz="1200" dirty="0" err="1">
                <a:solidFill>
                  <a:schemeClr val="tx1"/>
                </a:solidFill>
              </a:rPr>
              <a:t>TfidfTransformer</a:t>
            </a:r>
            <a:r>
              <a:rPr kumimoji="1" lang="en-US" altLang="zh-CN" sz="1200" dirty="0">
                <a:solidFill>
                  <a:schemeClr val="tx1"/>
                </a:solidFill>
              </a:rPr>
              <a:t>(</a:t>
            </a:r>
            <a:r>
              <a:rPr kumimoji="1" lang="en-US" altLang="zh-CN" sz="1200" dirty="0" err="1">
                <a:solidFill>
                  <a:schemeClr val="tx1"/>
                </a:solidFill>
              </a:rPr>
              <a:t>smooth_idf</a:t>
            </a:r>
            <a:r>
              <a:rPr kumimoji="1" lang="en-US" altLang="zh-CN" sz="1200" dirty="0">
                <a:solidFill>
                  <a:schemeClr val="tx1"/>
                </a:solidFill>
              </a:rPr>
              <a:t>=False)</a:t>
            </a:r>
            <a:br>
              <a:rPr kumimoji="1" lang="en-US" altLang="zh-CN" sz="1200" dirty="0">
                <a:solidFill>
                  <a:schemeClr val="tx1"/>
                </a:solidFill>
              </a:rPr>
            </a:br>
            <a:r>
              <a:rPr kumimoji="1" lang="en-US" altLang="zh-CN" sz="1200" dirty="0" err="1">
                <a:solidFill>
                  <a:schemeClr val="tx1"/>
                </a:solidFill>
              </a:rPr>
              <a:t>tfidf</a:t>
            </a:r>
            <a:r>
              <a:rPr kumimoji="1" lang="en-US" altLang="zh-CN" sz="1200" dirty="0">
                <a:solidFill>
                  <a:schemeClr val="tx1"/>
                </a:solidFill>
              </a:rPr>
              <a:t> = </a:t>
            </a:r>
            <a:r>
              <a:rPr kumimoji="1" lang="en-US" altLang="zh-CN" sz="1200" dirty="0" err="1">
                <a:solidFill>
                  <a:schemeClr val="tx1"/>
                </a:solidFill>
              </a:rPr>
              <a:t>transformer.fit_transform</a:t>
            </a:r>
            <a:r>
              <a:rPr kumimoji="1" lang="en-US" altLang="zh-CN" sz="1200" dirty="0">
                <a:solidFill>
                  <a:schemeClr val="tx1"/>
                </a:solidFill>
              </a:rPr>
              <a:t>(</a:t>
            </a:r>
            <a:r>
              <a:rPr kumimoji="1" lang="en-US" altLang="zh-CN" sz="1200" dirty="0" err="1">
                <a:solidFill>
                  <a:schemeClr val="tx1"/>
                </a:solidFill>
              </a:rPr>
              <a:t>bow.toarray</a:t>
            </a:r>
            <a:r>
              <a:rPr kumimoji="1" lang="en-US" altLang="zh-CN" sz="1200" dirty="0">
                <a:solidFill>
                  <a:schemeClr val="tx1"/>
                </a:solidFill>
              </a:rPr>
              <a:t>())</a:t>
            </a:r>
            <a:br>
              <a:rPr kumimoji="1" lang="en-US" altLang="zh-CN" sz="1200" dirty="0">
                <a:solidFill>
                  <a:schemeClr val="tx1"/>
                </a:solidFill>
              </a:rPr>
            </a:br>
            <a:r>
              <a:rPr kumimoji="1" lang="en-US" altLang="zh-CN" sz="1200" dirty="0">
                <a:solidFill>
                  <a:schemeClr val="tx1"/>
                </a:solidFill>
              </a:rPr>
              <a:t>print(</a:t>
            </a:r>
            <a:r>
              <a:rPr kumimoji="1" lang="en-US" altLang="zh-CN" sz="1200" dirty="0" err="1">
                <a:solidFill>
                  <a:schemeClr val="tx1"/>
                </a:solidFill>
              </a:rPr>
              <a:t>tfidf.toarray</a:t>
            </a:r>
            <a:r>
              <a:rPr kumimoji="1" lang="en-US" altLang="zh-CN" sz="1200" dirty="0">
                <a:solidFill>
                  <a:schemeClr val="tx1"/>
                </a:solidFill>
              </a:rPr>
              <a:t>())</a:t>
            </a:r>
            <a:br>
              <a:rPr kumimoji="1" lang="en-US" altLang="zh-CN" sz="1200" dirty="0">
                <a:solidFill>
                  <a:schemeClr val="tx1"/>
                </a:solidFill>
              </a:rPr>
            </a:br>
            <a:br>
              <a:rPr kumimoji="1" lang="en-US" altLang="zh-CN" sz="1200" dirty="0">
                <a:solidFill>
                  <a:schemeClr val="tx1"/>
                </a:solidFill>
              </a:rPr>
            </a:br>
            <a:endParaRPr kumimoji="1" lang="en-US" altLang="zh-CN" sz="1200" dirty="0">
              <a:solidFill>
                <a:schemeClr val="tx1"/>
              </a:solidFill>
            </a:endParaRPr>
          </a:p>
          <a:p>
            <a:endParaRPr kumimoji="1" lang="en-US" altLang="zh-CN" sz="1200" dirty="0">
              <a:solidFill>
                <a:schemeClr val="tx1"/>
              </a:solidFill>
            </a:endParaRPr>
          </a:p>
          <a:p>
            <a:endParaRPr kumimoji="1" lang="en-US" altLang="zh-CN" sz="1200" dirty="0">
              <a:solidFill>
                <a:schemeClr val="tx1"/>
              </a:solidFill>
            </a:endParaRPr>
          </a:p>
          <a:p>
            <a:r>
              <a:rPr kumimoji="1" lang="en-US" altLang="zh-CN" sz="1200" dirty="0">
                <a:solidFill>
                  <a:schemeClr val="tx1"/>
                </a:solidFill>
              </a:rPr>
              <a:t>#</a:t>
            </a:r>
            <a:r>
              <a:rPr kumimoji="1" lang="zh-CN" altLang="en-US" sz="1200" dirty="0">
                <a:solidFill>
                  <a:schemeClr val="tx1"/>
                </a:solidFill>
              </a:rPr>
              <a:t>输出结果：</a:t>
            </a:r>
          </a:p>
          <a:p>
            <a:r>
              <a:rPr kumimoji="1" lang="en-US" altLang="zh-CN" sz="1200" dirty="0">
                <a:solidFill>
                  <a:schemeClr val="tx1"/>
                </a:solidFill>
              </a:rPr>
              <a:t>['also', 'football', 'games', 'john', 'likes', '</a:t>
            </a:r>
            <a:r>
              <a:rPr kumimoji="1" lang="en-US" altLang="zh-CN" sz="1200" dirty="0" err="1">
                <a:solidFill>
                  <a:schemeClr val="tx1"/>
                </a:solidFill>
              </a:rPr>
              <a:t>mary</a:t>
            </a:r>
            <a:r>
              <a:rPr kumimoji="1" lang="en-US" altLang="zh-CN" sz="1200" dirty="0">
                <a:solidFill>
                  <a:schemeClr val="tx1"/>
                </a:solidFill>
              </a:rPr>
              <a:t>', 'movies', 'to', 'too', 'watch']</a:t>
            </a:r>
          </a:p>
          <a:p>
            <a:r>
              <a:rPr kumimoji="1" lang="en-US" altLang="zh-CN" sz="1200" dirty="0">
                <a:solidFill>
                  <a:schemeClr val="tx1"/>
                </a:solidFill>
              </a:rPr>
              <a:t>[[0 0 0 1 2 1 2 1 1 1]</a:t>
            </a:r>
          </a:p>
          <a:p>
            <a:r>
              <a:rPr kumimoji="1" lang="en-US" altLang="zh-CN" sz="1200" dirty="0">
                <a:solidFill>
                  <a:schemeClr val="tx1"/>
                </a:solidFill>
              </a:rPr>
              <a:t> [1 1 1 1 1 0 0 1 0 1]]</a:t>
            </a:r>
          </a:p>
          <a:p>
            <a:r>
              <a:rPr kumimoji="1" lang="en-US" altLang="zh-CN" sz="1200" dirty="0">
                <a:solidFill>
                  <a:schemeClr val="tx1"/>
                </a:solidFill>
              </a:rPr>
              <a:t>[[ 0.          </a:t>
            </a:r>
            <a:r>
              <a:rPr kumimoji="1" lang="zh-CN" altLang="en-US" sz="1200" dirty="0">
                <a:solidFill>
                  <a:schemeClr val="tx1"/>
                </a:solidFill>
              </a:rPr>
              <a:t>       </a:t>
            </a:r>
            <a:r>
              <a:rPr kumimoji="1" lang="en-US" altLang="zh-CN" sz="1200" dirty="0">
                <a:solidFill>
                  <a:schemeClr val="tx1"/>
                </a:solidFill>
              </a:rPr>
              <a:t>0.          </a:t>
            </a:r>
            <a:r>
              <a:rPr kumimoji="1" lang="zh-CN" altLang="en-US" sz="1200" dirty="0">
                <a:solidFill>
                  <a:schemeClr val="tx1"/>
                </a:solidFill>
              </a:rPr>
              <a:t>      </a:t>
            </a:r>
            <a:r>
              <a:rPr kumimoji="1" lang="en-US" altLang="zh-CN" sz="1200" dirty="0">
                <a:solidFill>
                  <a:schemeClr val="tx1"/>
                </a:solidFill>
              </a:rPr>
              <a:t>0.          </a:t>
            </a:r>
            <a:r>
              <a:rPr kumimoji="1" lang="zh-CN" altLang="en-US" sz="1200" dirty="0">
                <a:solidFill>
                  <a:schemeClr val="tx1"/>
                </a:solidFill>
              </a:rPr>
              <a:t>        </a:t>
            </a:r>
            <a:r>
              <a:rPr kumimoji="1" lang="en-US" altLang="zh-CN" sz="1200" dirty="0">
                <a:solidFill>
                  <a:schemeClr val="tx1"/>
                </a:solidFill>
              </a:rPr>
              <a:t>0.20327687  0.40655375  0.34417766   0.68835533  0.20327687  0.34417766  0.20327687]</a:t>
            </a:r>
          </a:p>
          <a:p>
            <a:r>
              <a:rPr kumimoji="1" lang="en-US" altLang="zh-CN" sz="1200" dirty="0">
                <a:solidFill>
                  <a:schemeClr val="tx1"/>
                </a:solidFill>
              </a:rPr>
              <a:t> [ 0.4769856   0.4769856   0.4769856   0.28171538  0.28171538  0.          </a:t>
            </a:r>
            <a:r>
              <a:rPr kumimoji="1" lang="zh-CN" altLang="en-US" sz="1200" dirty="0">
                <a:solidFill>
                  <a:schemeClr val="tx1"/>
                </a:solidFill>
              </a:rPr>
              <a:t>         </a:t>
            </a:r>
            <a:r>
              <a:rPr kumimoji="1" lang="en-US" altLang="zh-CN" sz="1200" dirty="0">
                <a:solidFill>
                  <a:schemeClr val="tx1"/>
                </a:solidFill>
              </a:rPr>
              <a:t>0.  </a:t>
            </a:r>
            <a:r>
              <a:rPr kumimoji="1" lang="zh-CN" altLang="en-US" sz="1200" dirty="0">
                <a:solidFill>
                  <a:schemeClr val="tx1"/>
                </a:solidFill>
              </a:rPr>
              <a:t>                </a:t>
            </a:r>
            <a:r>
              <a:rPr kumimoji="1" lang="en-US" altLang="zh-CN" sz="1200" dirty="0">
                <a:solidFill>
                  <a:schemeClr val="tx1"/>
                </a:solidFill>
              </a:rPr>
              <a:t> 0.28171538  0.          </a:t>
            </a:r>
            <a:r>
              <a:rPr kumimoji="1" lang="zh-CN" altLang="en-US" sz="1200" dirty="0">
                <a:solidFill>
                  <a:schemeClr val="tx1"/>
                </a:solidFill>
              </a:rPr>
              <a:t>       </a:t>
            </a:r>
            <a:r>
              <a:rPr kumimoji="1" lang="en-US" altLang="zh-CN" sz="1200" dirty="0">
                <a:solidFill>
                  <a:schemeClr val="tx1"/>
                </a:solidFill>
              </a:rPr>
              <a:t>0.28171538]]</a:t>
            </a:r>
          </a:p>
          <a:p>
            <a:endParaRPr kumimoji="1" lang="en-US" altLang="zh-CN" sz="1200" dirty="0">
              <a:solidFill>
                <a:schemeClr val="tx1"/>
              </a:solidFill>
            </a:endParaRPr>
          </a:p>
        </p:txBody>
      </p:sp>
    </p:spTree>
    <p:extLst>
      <p:ext uri="{BB962C8B-B14F-4D97-AF65-F5344CB8AC3E}">
        <p14:creationId xmlns:p14="http://schemas.microsoft.com/office/powerpoint/2010/main" val="37977568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3"/>
          <p:cNvSpPr>
            <a:spLocks noGrp="1"/>
          </p:cNvSpPr>
          <p:nvPr>
            <p:ph type="sldNum" sz="quarter" idx="12"/>
          </p:nvPr>
        </p:nvSpPr>
        <p:spPr/>
        <p:txBody>
          <a:bodyPr/>
          <a:lstStyle/>
          <a:p>
            <a:pPr lvl="0"/>
            <a:fld id="{FCEE2C88-6C8F-484D-AF69-578F576B1F44}" type="slidenum">
              <a:rPr lang="en-US" noProof="0" smtClean="0">
                <a:latin typeface="+mn-lt"/>
                <a:cs typeface="+mn-ea"/>
                <a:sym typeface="+mn-lt"/>
              </a:rPr>
              <a:pPr lvl="0"/>
              <a:t>44</a:t>
            </a:fld>
            <a:endParaRPr lang="en-US" noProof="0" dirty="0">
              <a:latin typeface="+mn-lt"/>
              <a:cs typeface="+mn-ea"/>
              <a:sym typeface="+mn-lt"/>
            </a:endParaRPr>
          </a:p>
        </p:txBody>
      </p:sp>
      <p:sp>
        <p:nvSpPr>
          <p:cNvPr id="7" name="文本占位符 17"/>
          <p:cNvSpPr txBox="1">
            <a:spLocks/>
          </p:cNvSpPr>
          <p:nvPr/>
        </p:nvSpPr>
        <p:spPr>
          <a:xfrm>
            <a:off x="252193" y="505633"/>
            <a:ext cx="3817473" cy="4168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000" dirty="0">
                <a:latin typeface="+mn-lt"/>
                <a:cs typeface="+mn-ea"/>
                <a:sym typeface="+mn-lt"/>
              </a:rPr>
              <a:t>TF-IDF</a:t>
            </a:r>
          </a:p>
        </p:txBody>
      </p:sp>
      <p:sp>
        <p:nvSpPr>
          <p:cNvPr id="16" name="圆角矩形 15">
            <a:extLst>
              <a:ext uri="{FF2B5EF4-FFF2-40B4-BE49-F238E27FC236}">
                <a16:creationId xmlns:a16="http://schemas.microsoft.com/office/drawing/2014/main" id="{6FD7C318-9E7F-FA4D-B64F-5B3237238B0F}"/>
              </a:ext>
            </a:extLst>
          </p:cNvPr>
          <p:cNvSpPr/>
          <p:nvPr/>
        </p:nvSpPr>
        <p:spPr>
          <a:xfrm>
            <a:off x="1377195" y="505633"/>
            <a:ext cx="9753259" cy="5538348"/>
          </a:xfrm>
          <a:prstGeom prst="roundRect">
            <a:avLst>
              <a:gd name="adj" fmla="val 3373"/>
            </a:avLst>
          </a:prstGeom>
          <a:no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en-US" altLang="zh-CN" sz="1200" dirty="0">
                <a:solidFill>
                  <a:schemeClr val="tx1"/>
                </a:solidFill>
              </a:rPr>
              <a:t>from </a:t>
            </a:r>
            <a:r>
              <a:rPr kumimoji="1" lang="en-US" altLang="zh-CN" sz="1200" dirty="0" err="1">
                <a:solidFill>
                  <a:schemeClr val="tx1"/>
                </a:solidFill>
              </a:rPr>
              <a:t>sklearn.feature_extraction.text</a:t>
            </a:r>
            <a:r>
              <a:rPr kumimoji="1" lang="en-US" altLang="zh-CN" sz="1200" dirty="0">
                <a:solidFill>
                  <a:schemeClr val="tx1"/>
                </a:solidFill>
              </a:rPr>
              <a:t> import </a:t>
            </a:r>
            <a:r>
              <a:rPr kumimoji="1" lang="en-US" altLang="zh-CN" sz="1200" dirty="0" err="1">
                <a:solidFill>
                  <a:schemeClr val="tx1"/>
                </a:solidFill>
              </a:rPr>
              <a:t>CountVectorizer</a:t>
            </a:r>
            <a:br>
              <a:rPr kumimoji="1" lang="en-US" altLang="zh-CN" sz="1200" dirty="0">
                <a:solidFill>
                  <a:schemeClr val="tx1"/>
                </a:solidFill>
              </a:rPr>
            </a:br>
            <a:r>
              <a:rPr kumimoji="1" lang="en-US" altLang="zh-CN" sz="1200" dirty="0">
                <a:solidFill>
                  <a:schemeClr val="tx1"/>
                </a:solidFill>
              </a:rPr>
              <a:t>from </a:t>
            </a:r>
            <a:r>
              <a:rPr kumimoji="1" lang="en-US" altLang="zh-CN" sz="1200" dirty="0" err="1">
                <a:solidFill>
                  <a:schemeClr val="tx1"/>
                </a:solidFill>
              </a:rPr>
              <a:t>sklearn.feature_extraction.text</a:t>
            </a:r>
            <a:r>
              <a:rPr kumimoji="1" lang="en-US" altLang="zh-CN" sz="1200" dirty="0">
                <a:solidFill>
                  <a:schemeClr val="tx1"/>
                </a:solidFill>
              </a:rPr>
              <a:t> import </a:t>
            </a:r>
            <a:r>
              <a:rPr kumimoji="1" lang="en-US" altLang="zh-CN" sz="1200" dirty="0" err="1">
                <a:solidFill>
                  <a:schemeClr val="tx1"/>
                </a:solidFill>
              </a:rPr>
              <a:t>TfidfTransformer</a:t>
            </a: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 </a:t>
            </a:r>
            <a:r>
              <a:rPr kumimoji="1" lang="zh-CN" altLang="en-US" sz="1200" dirty="0">
                <a:solidFill>
                  <a:schemeClr val="tx1"/>
                </a:solidFill>
              </a:rPr>
              <a:t>语料库</a:t>
            </a:r>
            <a:br>
              <a:rPr kumimoji="1" lang="zh-CN" altLang="en-US" sz="1200" dirty="0">
                <a:solidFill>
                  <a:schemeClr val="tx1"/>
                </a:solidFill>
              </a:rPr>
            </a:br>
            <a:r>
              <a:rPr kumimoji="1" lang="en-US" altLang="zh-CN" sz="1200" dirty="0">
                <a:solidFill>
                  <a:schemeClr val="tx1"/>
                </a:solidFill>
              </a:rPr>
              <a:t>corpus = [</a:t>
            </a:r>
            <a:br>
              <a:rPr kumimoji="1" lang="en-US" altLang="zh-CN" sz="1200" dirty="0">
                <a:solidFill>
                  <a:schemeClr val="tx1"/>
                </a:solidFill>
              </a:rPr>
            </a:br>
            <a:r>
              <a:rPr kumimoji="1" lang="en-US" altLang="zh-CN" sz="1200" dirty="0">
                <a:solidFill>
                  <a:schemeClr val="tx1"/>
                </a:solidFill>
              </a:rPr>
              <a:t>    "John likes to watch movies, Mary likes movies too",</a:t>
            </a:r>
            <a:br>
              <a:rPr kumimoji="1" lang="en-US" altLang="zh-CN" sz="1200" dirty="0">
                <a:solidFill>
                  <a:schemeClr val="tx1"/>
                </a:solidFill>
              </a:rPr>
            </a:br>
            <a:r>
              <a:rPr kumimoji="1" lang="en-US" altLang="zh-CN" sz="1200" dirty="0">
                <a:solidFill>
                  <a:schemeClr val="tx1"/>
                </a:solidFill>
              </a:rPr>
              <a:t>    "John also likes to watch football games",</a:t>
            </a:r>
            <a:br>
              <a:rPr kumimoji="1" lang="en-US" altLang="zh-CN" sz="1200" dirty="0">
                <a:solidFill>
                  <a:schemeClr val="tx1"/>
                </a:solidFill>
              </a:rPr>
            </a:br>
            <a:r>
              <a:rPr kumimoji="1" lang="en-US" altLang="zh-CN" sz="1200" dirty="0">
                <a:solidFill>
                  <a:schemeClr val="tx1"/>
                </a:solidFill>
              </a:rPr>
              <a:t>]</a:t>
            </a: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 bag of words</a:t>
            </a:r>
            <a:br>
              <a:rPr kumimoji="1" lang="en-US" altLang="zh-CN" sz="1200" dirty="0">
                <a:solidFill>
                  <a:schemeClr val="tx1"/>
                </a:solidFill>
              </a:rPr>
            </a:br>
            <a:r>
              <a:rPr kumimoji="1" lang="en-US" altLang="zh-CN" sz="1200" dirty="0">
                <a:solidFill>
                  <a:schemeClr val="tx1"/>
                </a:solidFill>
              </a:rPr>
              <a:t>vectorizer = </a:t>
            </a:r>
            <a:r>
              <a:rPr kumimoji="1" lang="en-US" altLang="zh-CN" sz="1200" dirty="0" err="1">
                <a:solidFill>
                  <a:schemeClr val="tx1"/>
                </a:solidFill>
              </a:rPr>
              <a:t>CountVectorizer</a:t>
            </a:r>
            <a:r>
              <a:rPr kumimoji="1" lang="en-US" altLang="zh-CN" sz="1200" dirty="0">
                <a:solidFill>
                  <a:schemeClr val="tx1"/>
                </a:solidFill>
              </a:rPr>
              <a:t>()</a:t>
            </a:r>
            <a:br>
              <a:rPr kumimoji="1" lang="en-US" altLang="zh-CN" sz="1200" dirty="0">
                <a:solidFill>
                  <a:schemeClr val="tx1"/>
                </a:solidFill>
              </a:rPr>
            </a:br>
            <a:r>
              <a:rPr kumimoji="1" lang="en-US" altLang="zh-CN" sz="1200" dirty="0">
                <a:solidFill>
                  <a:schemeClr val="tx1"/>
                </a:solidFill>
              </a:rPr>
              <a:t>bow = </a:t>
            </a:r>
            <a:r>
              <a:rPr kumimoji="1" lang="en-US" altLang="zh-CN" sz="1200" dirty="0" err="1">
                <a:solidFill>
                  <a:schemeClr val="tx1"/>
                </a:solidFill>
              </a:rPr>
              <a:t>vectorizer.fit_transform</a:t>
            </a:r>
            <a:r>
              <a:rPr kumimoji="1" lang="en-US" altLang="zh-CN" sz="1200" dirty="0">
                <a:solidFill>
                  <a:schemeClr val="tx1"/>
                </a:solidFill>
              </a:rPr>
              <a:t>(corpus)</a:t>
            </a:r>
            <a:br>
              <a:rPr kumimoji="1" lang="en-US" altLang="zh-CN" sz="1200" dirty="0">
                <a:solidFill>
                  <a:schemeClr val="tx1"/>
                </a:solidFill>
              </a:rPr>
            </a:br>
            <a:r>
              <a:rPr kumimoji="1" lang="en-US" altLang="zh-CN" sz="1200" dirty="0">
                <a:solidFill>
                  <a:schemeClr val="tx1"/>
                </a:solidFill>
              </a:rPr>
              <a:t>print(</a:t>
            </a:r>
            <a:r>
              <a:rPr kumimoji="1" lang="en-US" altLang="zh-CN" sz="1200" dirty="0" err="1">
                <a:solidFill>
                  <a:schemeClr val="tx1"/>
                </a:solidFill>
              </a:rPr>
              <a:t>vectorizer.get_feature_names</a:t>
            </a:r>
            <a:r>
              <a:rPr kumimoji="1" lang="en-US" altLang="zh-CN" sz="1200" dirty="0">
                <a:solidFill>
                  <a:schemeClr val="tx1"/>
                </a:solidFill>
              </a:rPr>
              <a:t>())</a:t>
            </a:r>
            <a:br>
              <a:rPr kumimoji="1" lang="en-US" altLang="zh-CN" sz="1200" dirty="0">
                <a:solidFill>
                  <a:schemeClr val="tx1"/>
                </a:solidFill>
              </a:rPr>
            </a:br>
            <a:r>
              <a:rPr kumimoji="1" lang="en-US" altLang="zh-CN" sz="1200" dirty="0">
                <a:solidFill>
                  <a:schemeClr val="tx1"/>
                </a:solidFill>
              </a:rPr>
              <a:t>print(</a:t>
            </a:r>
            <a:r>
              <a:rPr kumimoji="1" lang="en-US" altLang="zh-CN" sz="1200" dirty="0" err="1">
                <a:solidFill>
                  <a:schemeClr val="tx1"/>
                </a:solidFill>
              </a:rPr>
              <a:t>bow.toarray</a:t>
            </a:r>
            <a:r>
              <a:rPr kumimoji="1" lang="en-US" altLang="zh-CN" sz="1200" dirty="0">
                <a:solidFill>
                  <a:schemeClr val="tx1"/>
                </a:solidFill>
              </a:rPr>
              <a:t>())</a:t>
            </a:r>
            <a:br>
              <a:rPr kumimoji="1" lang="en-US" altLang="zh-CN" sz="1200" dirty="0">
                <a:solidFill>
                  <a:schemeClr val="tx1"/>
                </a:solidFill>
              </a:rPr>
            </a:br>
            <a:br>
              <a:rPr kumimoji="1" lang="en-US" altLang="zh-CN" sz="1200" dirty="0">
                <a:solidFill>
                  <a:schemeClr val="tx1"/>
                </a:solidFill>
              </a:rPr>
            </a:br>
            <a:r>
              <a:rPr kumimoji="1" lang="en-US" altLang="zh-CN" sz="1200" dirty="0">
                <a:solidFill>
                  <a:schemeClr val="tx1"/>
                </a:solidFill>
              </a:rPr>
              <a:t># </a:t>
            </a:r>
            <a:r>
              <a:rPr kumimoji="1" lang="en-US" altLang="zh-CN" sz="1200" dirty="0" err="1">
                <a:solidFill>
                  <a:schemeClr val="tx1"/>
                </a:solidFill>
              </a:rPr>
              <a:t>tf-idf</a:t>
            </a:r>
            <a:br>
              <a:rPr kumimoji="1" lang="en-US" altLang="zh-CN" sz="1200" dirty="0">
                <a:solidFill>
                  <a:schemeClr val="tx1"/>
                </a:solidFill>
              </a:rPr>
            </a:br>
            <a:r>
              <a:rPr kumimoji="1" lang="en-US" altLang="zh-CN" sz="1200" dirty="0">
                <a:solidFill>
                  <a:schemeClr val="tx1"/>
                </a:solidFill>
              </a:rPr>
              <a:t>transformer = </a:t>
            </a:r>
            <a:r>
              <a:rPr kumimoji="1" lang="en-US" altLang="zh-CN" sz="1200" dirty="0" err="1">
                <a:solidFill>
                  <a:schemeClr val="tx1"/>
                </a:solidFill>
              </a:rPr>
              <a:t>TfidfTransformer</a:t>
            </a:r>
            <a:r>
              <a:rPr kumimoji="1" lang="en-US" altLang="zh-CN" sz="1200" dirty="0">
                <a:solidFill>
                  <a:schemeClr val="tx1"/>
                </a:solidFill>
              </a:rPr>
              <a:t>(</a:t>
            </a:r>
            <a:r>
              <a:rPr kumimoji="1" lang="en-US" altLang="zh-CN" sz="1200" dirty="0" err="1">
                <a:solidFill>
                  <a:schemeClr val="tx1"/>
                </a:solidFill>
              </a:rPr>
              <a:t>smooth_idf</a:t>
            </a:r>
            <a:r>
              <a:rPr kumimoji="1" lang="en-US" altLang="zh-CN" sz="1200" dirty="0">
                <a:solidFill>
                  <a:schemeClr val="tx1"/>
                </a:solidFill>
              </a:rPr>
              <a:t>=False)</a:t>
            </a:r>
            <a:br>
              <a:rPr kumimoji="1" lang="en-US" altLang="zh-CN" sz="1200" dirty="0">
                <a:solidFill>
                  <a:schemeClr val="tx1"/>
                </a:solidFill>
              </a:rPr>
            </a:br>
            <a:r>
              <a:rPr kumimoji="1" lang="en-US" altLang="zh-CN" sz="1200" dirty="0" err="1">
                <a:solidFill>
                  <a:schemeClr val="tx1"/>
                </a:solidFill>
              </a:rPr>
              <a:t>tfidf</a:t>
            </a:r>
            <a:r>
              <a:rPr kumimoji="1" lang="en-US" altLang="zh-CN" sz="1200" dirty="0">
                <a:solidFill>
                  <a:schemeClr val="tx1"/>
                </a:solidFill>
              </a:rPr>
              <a:t> = </a:t>
            </a:r>
            <a:r>
              <a:rPr kumimoji="1" lang="en-US" altLang="zh-CN" sz="1200" dirty="0" err="1">
                <a:solidFill>
                  <a:schemeClr val="tx1"/>
                </a:solidFill>
              </a:rPr>
              <a:t>transformer.fit_transform</a:t>
            </a:r>
            <a:r>
              <a:rPr kumimoji="1" lang="en-US" altLang="zh-CN" sz="1200" dirty="0">
                <a:solidFill>
                  <a:schemeClr val="tx1"/>
                </a:solidFill>
              </a:rPr>
              <a:t>(</a:t>
            </a:r>
            <a:r>
              <a:rPr kumimoji="1" lang="en-US" altLang="zh-CN" sz="1200" dirty="0" err="1">
                <a:solidFill>
                  <a:schemeClr val="tx1"/>
                </a:solidFill>
              </a:rPr>
              <a:t>bow.toarray</a:t>
            </a:r>
            <a:r>
              <a:rPr kumimoji="1" lang="en-US" altLang="zh-CN" sz="1200" dirty="0">
                <a:solidFill>
                  <a:schemeClr val="tx1"/>
                </a:solidFill>
              </a:rPr>
              <a:t>())</a:t>
            </a:r>
            <a:br>
              <a:rPr kumimoji="1" lang="en-US" altLang="zh-CN" sz="1200" dirty="0">
                <a:solidFill>
                  <a:schemeClr val="tx1"/>
                </a:solidFill>
              </a:rPr>
            </a:br>
            <a:r>
              <a:rPr kumimoji="1" lang="en-US" altLang="zh-CN" sz="1200" dirty="0">
                <a:solidFill>
                  <a:schemeClr val="tx1"/>
                </a:solidFill>
              </a:rPr>
              <a:t>print(</a:t>
            </a:r>
            <a:r>
              <a:rPr kumimoji="1" lang="en-US" altLang="zh-CN" sz="1200" dirty="0" err="1">
                <a:solidFill>
                  <a:schemeClr val="tx1"/>
                </a:solidFill>
              </a:rPr>
              <a:t>tfidf.toarray</a:t>
            </a:r>
            <a:r>
              <a:rPr kumimoji="1" lang="en-US" altLang="zh-CN" sz="1200" dirty="0">
                <a:solidFill>
                  <a:schemeClr val="tx1"/>
                </a:solidFill>
              </a:rPr>
              <a:t>())</a:t>
            </a:r>
            <a:br>
              <a:rPr kumimoji="1" lang="en-US" altLang="zh-CN" sz="1200" dirty="0">
                <a:solidFill>
                  <a:schemeClr val="tx1"/>
                </a:solidFill>
              </a:rPr>
            </a:br>
            <a:br>
              <a:rPr kumimoji="1" lang="en-US" altLang="zh-CN" sz="1200" dirty="0">
                <a:solidFill>
                  <a:schemeClr val="tx1"/>
                </a:solidFill>
              </a:rPr>
            </a:br>
            <a:endParaRPr kumimoji="1" lang="en-US" altLang="zh-CN" sz="1200" dirty="0">
              <a:solidFill>
                <a:schemeClr val="tx1"/>
              </a:solidFill>
            </a:endParaRPr>
          </a:p>
          <a:p>
            <a:endParaRPr kumimoji="1" lang="en-US" altLang="zh-CN" sz="1200" dirty="0">
              <a:solidFill>
                <a:schemeClr val="tx1"/>
              </a:solidFill>
            </a:endParaRPr>
          </a:p>
          <a:p>
            <a:endParaRPr kumimoji="1" lang="en-US" altLang="zh-CN" sz="1200" dirty="0">
              <a:solidFill>
                <a:schemeClr val="tx1"/>
              </a:solidFill>
            </a:endParaRPr>
          </a:p>
          <a:p>
            <a:r>
              <a:rPr kumimoji="1" lang="en-US" altLang="zh-CN" sz="1200" dirty="0">
                <a:solidFill>
                  <a:schemeClr val="tx1"/>
                </a:solidFill>
              </a:rPr>
              <a:t>#</a:t>
            </a:r>
            <a:r>
              <a:rPr kumimoji="1" lang="zh-CN" altLang="en-US" sz="1200" dirty="0">
                <a:solidFill>
                  <a:schemeClr val="tx1"/>
                </a:solidFill>
              </a:rPr>
              <a:t>输出结果：</a:t>
            </a:r>
          </a:p>
          <a:p>
            <a:r>
              <a:rPr kumimoji="1" lang="en-US" altLang="zh-CN" sz="1200" dirty="0">
                <a:solidFill>
                  <a:schemeClr val="tx1"/>
                </a:solidFill>
              </a:rPr>
              <a:t>['also', 'football', 'games', 'john', 'likes', '</a:t>
            </a:r>
            <a:r>
              <a:rPr kumimoji="1" lang="en-US" altLang="zh-CN" sz="1200" dirty="0" err="1">
                <a:solidFill>
                  <a:schemeClr val="tx1"/>
                </a:solidFill>
              </a:rPr>
              <a:t>mary</a:t>
            </a:r>
            <a:r>
              <a:rPr kumimoji="1" lang="en-US" altLang="zh-CN" sz="1200" dirty="0">
                <a:solidFill>
                  <a:schemeClr val="tx1"/>
                </a:solidFill>
              </a:rPr>
              <a:t>', 'movies', 'to', 'too', 'watch']</a:t>
            </a:r>
          </a:p>
          <a:p>
            <a:r>
              <a:rPr kumimoji="1" lang="en-US" altLang="zh-CN" sz="1200" dirty="0">
                <a:solidFill>
                  <a:schemeClr val="tx1"/>
                </a:solidFill>
              </a:rPr>
              <a:t>[[0 0 0 1 2 1 2 1 1 1]</a:t>
            </a:r>
          </a:p>
          <a:p>
            <a:r>
              <a:rPr kumimoji="1" lang="en-US" altLang="zh-CN" sz="1200" dirty="0">
                <a:solidFill>
                  <a:schemeClr val="tx1"/>
                </a:solidFill>
              </a:rPr>
              <a:t> [1 1 1 1 1 0 0 1 0 1]]</a:t>
            </a:r>
          </a:p>
          <a:p>
            <a:r>
              <a:rPr kumimoji="1" lang="en-US" altLang="zh-CN" sz="1200" dirty="0">
                <a:solidFill>
                  <a:schemeClr val="tx1"/>
                </a:solidFill>
              </a:rPr>
              <a:t>[[ 0.          </a:t>
            </a:r>
            <a:r>
              <a:rPr kumimoji="1" lang="zh-CN" altLang="en-US" sz="1200" dirty="0">
                <a:solidFill>
                  <a:schemeClr val="tx1"/>
                </a:solidFill>
              </a:rPr>
              <a:t>       </a:t>
            </a:r>
            <a:r>
              <a:rPr kumimoji="1" lang="en-US" altLang="zh-CN" sz="1200" dirty="0">
                <a:solidFill>
                  <a:schemeClr val="tx1"/>
                </a:solidFill>
              </a:rPr>
              <a:t>0.          </a:t>
            </a:r>
            <a:r>
              <a:rPr kumimoji="1" lang="zh-CN" altLang="en-US" sz="1200" dirty="0">
                <a:solidFill>
                  <a:schemeClr val="tx1"/>
                </a:solidFill>
              </a:rPr>
              <a:t>      </a:t>
            </a:r>
            <a:r>
              <a:rPr kumimoji="1" lang="en-US" altLang="zh-CN" sz="1200" dirty="0">
                <a:solidFill>
                  <a:schemeClr val="tx1"/>
                </a:solidFill>
              </a:rPr>
              <a:t>0.          </a:t>
            </a:r>
            <a:r>
              <a:rPr kumimoji="1" lang="zh-CN" altLang="en-US" sz="1200" dirty="0">
                <a:solidFill>
                  <a:schemeClr val="tx1"/>
                </a:solidFill>
              </a:rPr>
              <a:t>        </a:t>
            </a:r>
            <a:r>
              <a:rPr kumimoji="1" lang="en-US" altLang="zh-CN" sz="1200" dirty="0">
                <a:solidFill>
                  <a:schemeClr val="tx1"/>
                </a:solidFill>
              </a:rPr>
              <a:t>0.20327687  0.40655375  0.34417766   0.68835533  0.20327687  0.34417766  0.20327687]</a:t>
            </a:r>
          </a:p>
          <a:p>
            <a:r>
              <a:rPr kumimoji="1" lang="en-US" altLang="zh-CN" sz="1200" dirty="0">
                <a:solidFill>
                  <a:schemeClr val="tx1"/>
                </a:solidFill>
              </a:rPr>
              <a:t> [ 0.4769856   0.4769856   0.4769856   0.28171538  0.28171538  0.          </a:t>
            </a:r>
            <a:r>
              <a:rPr kumimoji="1" lang="zh-CN" altLang="en-US" sz="1200" dirty="0">
                <a:solidFill>
                  <a:schemeClr val="tx1"/>
                </a:solidFill>
              </a:rPr>
              <a:t>         </a:t>
            </a:r>
            <a:r>
              <a:rPr kumimoji="1" lang="en-US" altLang="zh-CN" sz="1200" dirty="0">
                <a:solidFill>
                  <a:schemeClr val="tx1"/>
                </a:solidFill>
              </a:rPr>
              <a:t>0.  </a:t>
            </a:r>
            <a:r>
              <a:rPr kumimoji="1" lang="zh-CN" altLang="en-US" sz="1200" dirty="0">
                <a:solidFill>
                  <a:schemeClr val="tx1"/>
                </a:solidFill>
              </a:rPr>
              <a:t>                </a:t>
            </a:r>
            <a:r>
              <a:rPr kumimoji="1" lang="en-US" altLang="zh-CN" sz="1200" dirty="0">
                <a:solidFill>
                  <a:schemeClr val="tx1"/>
                </a:solidFill>
              </a:rPr>
              <a:t> 0.28171538  0.          </a:t>
            </a:r>
            <a:r>
              <a:rPr kumimoji="1" lang="zh-CN" altLang="en-US" sz="1200" dirty="0">
                <a:solidFill>
                  <a:schemeClr val="tx1"/>
                </a:solidFill>
              </a:rPr>
              <a:t>       </a:t>
            </a:r>
            <a:r>
              <a:rPr kumimoji="1" lang="en-US" altLang="zh-CN" sz="1200" dirty="0">
                <a:solidFill>
                  <a:schemeClr val="tx1"/>
                </a:solidFill>
              </a:rPr>
              <a:t>0.28171538]]</a:t>
            </a:r>
          </a:p>
          <a:p>
            <a:endParaRPr kumimoji="1" lang="en-US" altLang="zh-CN" sz="1200" dirty="0">
              <a:solidFill>
                <a:schemeClr val="tx1"/>
              </a:solidFill>
            </a:endParaRPr>
          </a:p>
        </p:txBody>
      </p:sp>
      <p:sp>
        <p:nvSpPr>
          <p:cNvPr id="5" name="圆角矩形 4">
            <a:extLst>
              <a:ext uri="{FF2B5EF4-FFF2-40B4-BE49-F238E27FC236}">
                <a16:creationId xmlns:a16="http://schemas.microsoft.com/office/drawing/2014/main" id="{044F052B-7730-C04C-9B71-706A757BD137}"/>
              </a:ext>
            </a:extLst>
          </p:cNvPr>
          <p:cNvSpPr/>
          <p:nvPr/>
        </p:nvSpPr>
        <p:spPr>
          <a:xfrm>
            <a:off x="7020910" y="5501673"/>
            <a:ext cx="977463" cy="225062"/>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a16="http://schemas.microsoft.com/office/drawing/2014/main" id="{8FB5FA72-EF65-1E4F-BC7B-AC8CC5C7B0F3}"/>
              </a:ext>
            </a:extLst>
          </p:cNvPr>
          <p:cNvSpPr/>
          <p:nvPr/>
        </p:nvSpPr>
        <p:spPr>
          <a:xfrm>
            <a:off x="1672197" y="5726735"/>
            <a:ext cx="2563472" cy="225062"/>
          </a:xfrm>
          <a:prstGeom prst="round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a16="http://schemas.microsoft.com/office/drawing/2014/main" id="{DC4409D1-257A-7147-9E56-233B77B529BE}"/>
              </a:ext>
            </a:extLst>
          </p:cNvPr>
          <p:cNvSpPr/>
          <p:nvPr/>
        </p:nvSpPr>
        <p:spPr>
          <a:xfrm>
            <a:off x="6539825" y="5112790"/>
            <a:ext cx="3174123" cy="388883"/>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solidFill>
              </a:rPr>
              <a:t>movies</a:t>
            </a:r>
            <a:endParaRPr kumimoji="1" lang="zh-CN" altLang="en-US" dirty="0">
              <a:solidFill>
                <a:schemeClr val="accent1"/>
              </a:solidFill>
            </a:endParaRPr>
          </a:p>
        </p:txBody>
      </p:sp>
      <p:sp>
        <p:nvSpPr>
          <p:cNvPr id="9" name="圆角矩形 8">
            <a:extLst>
              <a:ext uri="{FF2B5EF4-FFF2-40B4-BE49-F238E27FC236}">
                <a16:creationId xmlns:a16="http://schemas.microsoft.com/office/drawing/2014/main" id="{F9F13259-701F-A24E-8A99-52D66AA73C25}"/>
              </a:ext>
            </a:extLst>
          </p:cNvPr>
          <p:cNvSpPr/>
          <p:nvPr/>
        </p:nvSpPr>
        <p:spPr>
          <a:xfrm>
            <a:off x="1366871" y="5963484"/>
            <a:ext cx="3174123" cy="388883"/>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accent1"/>
                </a:solidFill>
              </a:rPr>
              <a:t>also</a:t>
            </a:r>
            <a:r>
              <a:rPr kumimoji="1" lang="zh-CN" altLang="en-US" dirty="0">
                <a:solidFill>
                  <a:schemeClr val="accent1"/>
                </a:solidFill>
              </a:rPr>
              <a:t> </a:t>
            </a:r>
            <a:r>
              <a:rPr kumimoji="1" lang="en-US" altLang="zh-CN" dirty="0">
                <a:solidFill>
                  <a:schemeClr val="accent1"/>
                </a:solidFill>
              </a:rPr>
              <a:t>football</a:t>
            </a:r>
            <a:r>
              <a:rPr kumimoji="1" lang="zh-CN" altLang="en-US" dirty="0">
                <a:solidFill>
                  <a:schemeClr val="accent1"/>
                </a:solidFill>
              </a:rPr>
              <a:t> </a:t>
            </a:r>
            <a:r>
              <a:rPr kumimoji="1" lang="en-US" altLang="zh-CN" dirty="0">
                <a:solidFill>
                  <a:schemeClr val="accent1"/>
                </a:solidFill>
              </a:rPr>
              <a:t>games</a:t>
            </a:r>
            <a:endParaRPr kumimoji="1" lang="zh-CN" altLang="en-US" dirty="0">
              <a:solidFill>
                <a:schemeClr val="accent1"/>
              </a:solidFill>
            </a:endParaRPr>
          </a:p>
        </p:txBody>
      </p:sp>
    </p:spTree>
    <p:extLst>
      <p:ext uri="{BB962C8B-B14F-4D97-AF65-F5344CB8AC3E}">
        <p14:creationId xmlns:p14="http://schemas.microsoft.com/office/powerpoint/2010/main" val="12440883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en-US" altLang="zh-CN" dirty="0">
                <a:cs typeface="+mn-ea"/>
                <a:sym typeface="+mn-lt"/>
              </a:rPr>
              <a:t>TF-IDF</a:t>
            </a:r>
            <a:r>
              <a:rPr kumimoji="1" lang="zh-CN" altLang="en-US" dirty="0">
                <a:cs typeface="+mn-ea"/>
                <a:sym typeface="+mn-lt"/>
              </a:rPr>
              <a:t> 延伸思考</a:t>
            </a: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45</a:t>
            </a:fld>
            <a:endParaRPr lang="en-US" dirty="0">
              <a:latin typeface="+mn-lt"/>
              <a:cs typeface="+mn-ea"/>
              <a:sym typeface="+mn-lt"/>
            </a:endParaRPr>
          </a:p>
        </p:txBody>
      </p:sp>
      <p:sp>
        <p:nvSpPr>
          <p:cNvPr id="5" name="Rectangle 48">
            <a:extLst>
              <a:ext uri="{FF2B5EF4-FFF2-40B4-BE49-F238E27FC236}">
                <a16:creationId xmlns:a16="http://schemas.microsoft.com/office/drawing/2014/main" id="{604C9D88-17CC-6E47-B3A1-0EC7D80D124C}"/>
              </a:ext>
            </a:extLst>
          </p:cNvPr>
          <p:cNvSpPr/>
          <p:nvPr/>
        </p:nvSpPr>
        <p:spPr>
          <a:xfrm>
            <a:off x="1900479" y="1278690"/>
            <a:ext cx="8391041" cy="5116209"/>
          </a:xfrm>
          <a:prstGeom prst="rect">
            <a:avLst/>
          </a:prstGeom>
        </p:spPr>
        <p:txBody>
          <a:bodyPr wrap="square">
            <a:spAutoFit/>
          </a:bodyPr>
          <a:lstStyle/>
          <a:p>
            <a:pPr>
              <a:lnSpc>
                <a:spcPct val="150000"/>
              </a:lnSpc>
            </a:pPr>
            <a:r>
              <a:rPr lang="zh-CN" altLang="en-US" sz="2000" b="1" dirty="0">
                <a:solidFill>
                  <a:schemeClr val="tx1">
                    <a:lumMod val="65000"/>
                    <a:lumOff val="35000"/>
                  </a:schemeClr>
                </a:solidFill>
                <a:cs typeface="+mn-ea"/>
                <a:sym typeface="+mn-lt"/>
              </a:rPr>
              <a:t>文本集：</a:t>
            </a:r>
            <a:endParaRPr lang="en-US" altLang="zh-CN" sz="2000" b="1" dirty="0">
              <a:solidFill>
                <a:schemeClr val="tx1">
                  <a:lumMod val="65000"/>
                  <a:lumOff val="35000"/>
                </a:schemeClr>
              </a:solidFill>
              <a:cs typeface="+mn-ea"/>
              <a:sym typeface="+mn-lt"/>
            </a:endParaRPr>
          </a:p>
          <a:p>
            <a:pPr>
              <a:lnSpc>
                <a:spcPct val="150000"/>
              </a:lnSpc>
            </a:pPr>
            <a:r>
              <a:rPr lang="en-US" altLang="zh-CN" sz="2000" b="1" dirty="0">
                <a:solidFill>
                  <a:schemeClr val="tx1">
                    <a:lumMod val="65000"/>
                    <a:lumOff val="35000"/>
                  </a:schemeClr>
                </a:solidFill>
                <a:cs typeface="+mn-ea"/>
                <a:sym typeface="+mn-lt"/>
              </a:rPr>
              <a:t>1.</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likes to watch movies. Mary likes movies too.</a:t>
            </a:r>
          </a:p>
          <a:p>
            <a:pPr>
              <a:lnSpc>
                <a:spcPct val="150000"/>
              </a:lnSpc>
            </a:pPr>
            <a:r>
              <a:rPr lang="en-US" altLang="zh-CN" sz="2000" b="1" dirty="0">
                <a:solidFill>
                  <a:schemeClr val="tx1">
                    <a:lumMod val="65000"/>
                    <a:lumOff val="35000"/>
                  </a:schemeClr>
                </a:solidFill>
                <a:cs typeface="+mn-ea"/>
                <a:sym typeface="+mn-lt"/>
              </a:rPr>
              <a:t>2.</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John also likes to watch football games. </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2000" b="1" dirty="0">
                <a:solidFill>
                  <a:schemeClr val="tx1">
                    <a:lumMod val="65000"/>
                    <a:lumOff val="35000"/>
                  </a:schemeClr>
                </a:solidFill>
                <a:cs typeface="+mn-ea"/>
                <a:sym typeface="+mn-lt"/>
              </a:rPr>
              <a:t>问题：</a:t>
            </a:r>
            <a:endParaRPr lang="en-US" altLang="zh-CN" sz="2000" b="1" dirty="0">
              <a:solidFill>
                <a:schemeClr val="tx1">
                  <a:lumMod val="65000"/>
                  <a:lumOff val="35000"/>
                </a:schemeClr>
              </a:solidFill>
              <a:cs typeface="+mn-ea"/>
              <a:sym typeface="+mn-lt"/>
            </a:endParaRPr>
          </a:p>
          <a:p>
            <a:pPr marL="342900" indent="-342900">
              <a:lnSpc>
                <a:spcPct val="150000"/>
              </a:lnSpc>
              <a:buFont typeface="Arial" panose="020B0604020202020204" pitchFamily="34" charset="0"/>
              <a:buChar char="•"/>
            </a:pPr>
            <a:r>
              <a:rPr lang="en-US" altLang="zh-CN" sz="2000" b="1" dirty="0">
                <a:solidFill>
                  <a:schemeClr val="tx1">
                    <a:lumMod val="65000"/>
                    <a:lumOff val="35000"/>
                  </a:schemeClr>
                </a:solidFill>
                <a:cs typeface="+mn-ea"/>
                <a:sym typeface="+mn-lt"/>
              </a:rPr>
              <a:t>to,</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too,</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also</a:t>
            </a:r>
            <a:r>
              <a:rPr lang="zh-CN" altLang="en-US" sz="2000" b="1" dirty="0">
                <a:solidFill>
                  <a:schemeClr val="tx1">
                    <a:lumMod val="65000"/>
                    <a:lumOff val="35000"/>
                  </a:schemeClr>
                </a:solidFill>
                <a:cs typeface="+mn-ea"/>
                <a:sym typeface="+mn-lt"/>
              </a:rPr>
              <a:t>这些词是无效的，怎么消除它们带来的影响？</a:t>
            </a:r>
            <a:endParaRPr lang="en-US" altLang="zh-CN" sz="2000" b="1" dirty="0">
              <a:solidFill>
                <a:schemeClr val="tx1">
                  <a:lumMod val="65000"/>
                  <a:lumOff val="35000"/>
                </a:schemeClr>
              </a:solidFill>
              <a:cs typeface="+mn-ea"/>
              <a:sym typeface="+mn-lt"/>
            </a:endParaRPr>
          </a:p>
          <a:p>
            <a:pPr marL="342900" indent="-342900">
              <a:lnSpc>
                <a:spcPct val="150000"/>
              </a:lnSpc>
              <a:buFont typeface="Arial" panose="020B0604020202020204" pitchFamily="34" charset="0"/>
              <a:buChar char="•"/>
            </a:pPr>
            <a:r>
              <a:rPr lang="en-US" altLang="zh-CN" sz="2000" b="1" dirty="0">
                <a:solidFill>
                  <a:schemeClr val="tx1">
                    <a:lumMod val="65000"/>
                    <a:lumOff val="35000"/>
                  </a:schemeClr>
                </a:solidFill>
                <a:cs typeface="+mn-ea"/>
                <a:sym typeface="+mn-lt"/>
              </a:rPr>
              <a:t>movie</a:t>
            </a:r>
            <a:r>
              <a:rPr lang="zh-CN" altLang="en-US" sz="2000" b="1" dirty="0">
                <a:solidFill>
                  <a:schemeClr val="tx1">
                    <a:lumMod val="65000"/>
                    <a:lumOff val="35000"/>
                  </a:schemeClr>
                </a:solidFill>
                <a:cs typeface="+mn-ea"/>
                <a:sym typeface="+mn-lt"/>
              </a:rPr>
              <a:t>和</a:t>
            </a:r>
            <a:r>
              <a:rPr lang="en-US" altLang="zh-CN" sz="2000" b="1" dirty="0">
                <a:solidFill>
                  <a:schemeClr val="tx1">
                    <a:lumMod val="65000"/>
                    <a:lumOff val="35000"/>
                  </a:schemeClr>
                </a:solidFill>
                <a:cs typeface="+mn-ea"/>
                <a:sym typeface="+mn-lt"/>
              </a:rPr>
              <a:t>movies</a:t>
            </a:r>
            <a:r>
              <a:rPr lang="zh-CN" altLang="en-US" sz="2000" b="1" dirty="0">
                <a:solidFill>
                  <a:schemeClr val="tx1">
                    <a:lumMod val="65000"/>
                    <a:lumOff val="35000"/>
                  </a:schemeClr>
                </a:solidFill>
                <a:cs typeface="+mn-ea"/>
                <a:sym typeface="+mn-lt"/>
              </a:rPr>
              <a:t>是两个词，还是一个词？</a:t>
            </a:r>
            <a:endParaRPr lang="en-US" altLang="zh-CN" sz="2000" b="1" dirty="0">
              <a:solidFill>
                <a:schemeClr val="tx1">
                  <a:lumMod val="65000"/>
                  <a:lumOff val="35000"/>
                </a:schemeClr>
              </a:solidFill>
              <a:cs typeface="+mn-ea"/>
              <a:sym typeface="+mn-lt"/>
            </a:endParaRP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如果我只关心名词，是否可以？</a:t>
            </a:r>
            <a:endParaRPr lang="en-US" altLang="zh-CN" sz="2000" b="1" dirty="0">
              <a:solidFill>
                <a:schemeClr val="tx1">
                  <a:lumMod val="65000"/>
                  <a:lumOff val="35000"/>
                </a:schemeClr>
              </a:solidFill>
              <a:cs typeface="+mn-ea"/>
              <a:sym typeface="+mn-lt"/>
            </a:endParaRPr>
          </a:p>
          <a:p>
            <a:pPr marL="342900" indent="-342900">
              <a:lnSpc>
                <a:spcPct val="150000"/>
              </a:lnSpc>
              <a:buFont typeface="Arial" panose="020B0604020202020204" pitchFamily="34" charset="0"/>
              <a:buChar char="•"/>
            </a:pPr>
            <a:r>
              <a:rPr lang="zh-CN" altLang="en-US" sz="2000" b="1" dirty="0">
                <a:solidFill>
                  <a:schemeClr val="tx1">
                    <a:lumMod val="65000"/>
                    <a:lumOff val="35000"/>
                  </a:schemeClr>
                </a:solidFill>
                <a:cs typeface="+mn-ea"/>
                <a:sym typeface="+mn-lt"/>
              </a:rPr>
              <a:t>中文的</a:t>
            </a:r>
            <a:r>
              <a:rPr lang="en-US" altLang="zh-CN" sz="2000" b="1" dirty="0" err="1">
                <a:solidFill>
                  <a:schemeClr val="tx1">
                    <a:lumMod val="65000"/>
                    <a:lumOff val="35000"/>
                  </a:schemeClr>
                </a:solidFill>
                <a:cs typeface="+mn-ea"/>
                <a:sym typeface="+mn-lt"/>
              </a:rPr>
              <a:t>tf-idf</a:t>
            </a:r>
            <a:r>
              <a:rPr lang="zh-CN" altLang="en-US" sz="2000" b="1" dirty="0">
                <a:solidFill>
                  <a:schemeClr val="tx1">
                    <a:lumMod val="65000"/>
                    <a:lumOff val="35000"/>
                  </a:schemeClr>
                </a:solidFill>
                <a:cs typeface="+mn-ea"/>
                <a:sym typeface="+mn-lt"/>
              </a:rPr>
              <a:t>会遇到什么困难？</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30142569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
          <p:cNvSpPr txBox="1"/>
          <p:nvPr/>
        </p:nvSpPr>
        <p:spPr>
          <a:xfrm>
            <a:off x="4585333" y="3424634"/>
            <a:ext cx="4689296"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zh-CN" altLang="en-US" sz="2400" dirty="0">
                <a:solidFill>
                  <a:schemeClr val="bg1">
                    <a:lumMod val="75000"/>
                  </a:schemeClr>
                </a:solidFill>
                <a:cs typeface="+mn-ea"/>
                <a:sym typeface="+mn-lt"/>
              </a:rPr>
              <a:t>互相探讨，互相学习</a:t>
            </a:r>
          </a:p>
        </p:txBody>
      </p:sp>
      <p:sp>
        <p:nvSpPr>
          <p:cNvPr id="3" name="文本框 8"/>
          <p:cNvSpPr txBox="1"/>
          <p:nvPr/>
        </p:nvSpPr>
        <p:spPr>
          <a:xfrm>
            <a:off x="4585333" y="2655193"/>
            <a:ext cx="4689296" cy="7694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kumimoji="1" lang="en-US" altLang="zh-CN" sz="4400" b="1" dirty="0">
                <a:solidFill>
                  <a:schemeClr val="tx1">
                    <a:lumMod val="75000"/>
                    <a:lumOff val="25000"/>
                  </a:schemeClr>
                </a:solidFill>
                <a:cs typeface="+mn-ea"/>
                <a:sym typeface="+mn-lt"/>
              </a:rPr>
              <a:t>Q&amp;A</a:t>
            </a:r>
          </a:p>
        </p:txBody>
      </p:sp>
      <p:cxnSp>
        <p:nvCxnSpPr>
          <p:cNvPr id="4" name="直接连接符 3"/>
          <p:cNvCxnSpPr/>
          <p:nvPr/>
        </p:nvCxnSpPr>
        <p:spPr>
          <a:xfrm>
            <a:off x="4416441" y="2757714"/>
            <a:ext cx="0" cy="1128585"/>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699658" y="2485638"/>
            <a:ext cx="1547892" cy="1573583"/>
            <a:chOff x="2498710" y="2311467"/>
            <a:chExt cx="1748840" cy="1777866"/>
          </a:xfrm>
        </p:grpSpPr>
        <p:sp>
          <p:nvSpPr>
            <p:cNvPr id="6" name="椭圆 5"/>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8000" dirty="0"/>
                <a:t>4</a:t>
              </a:r>
              <a:endParaRPr lang="zh-CN" altLang="en-US" sz="8000" dirty="0"/>
            </a:p>
          </p:txBody>
        </p:sp>
        <p:sp>
          <p:nvSpPr>
            <p:cNvPr id="7" name="椭圆 6"/>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8000" dirty="0"/>
            </a:p>
          </p:txBody>
        </p:sp>
        <p:sp>
          <p:nvSpPr>
            <p:cNvPr id="8" name="椭圆 7"/>
            <p:cNvSpPr/>
            <p:nvPr/>
          </p:nvSpPr>
          <p:spPr>
            <a:xfrm>
              <a:off x="3758995" y="3683265"/>
              <a:ext cx="406068" cy="4060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9" name="椭圆 8"/>
            <p:cNvSpPr/>
            <p:nvPr/>
          </p:nvSpPr>
          <p:spPr>
            <a:xfrm>
              <a:off x="2644791" y="2350267"/>
              <a:ext cx="255468" cy="25546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10" name="组合 9">
            <a:extLst>
              <a:ext uri="{FF2B5EF4-FFF2-40B4-BE49-F238E27FC236}">
                <a16:creationId xmlns:a16="http://schemas.microsoft.com/office/drawing/2014/main" id="{1281E9EB-A37C-3646-B1A4-6C81AB0B1DFF}"/>
              </a:ext>
            </a:extLst>
          </p:cNvPr>
          <p:cNvGrpSpPr/>
          <p:nvPr/>
        </p:nvGrpSpPr>
        <p:grpSpPr>
          <a:xfrm>
            <a:off x="1458310" y="5544622"/>
            <a:ext cx="8767905" cy="1313378"/>
            <a:chOff x="1107610" y="5377637"/>
            <a:chExt cx="9976780" cy="1494461"/>
          </a:xfrm>
        </p:grpSpPr>
        <p:sp>
          <p:nvSpPr>
            <p:cNvPr id="12" name="文本框 3">
              <a:extLst>
                <a:ext uri="{FF2B5EF4-FFF2-40B4-BE49-F238E27FC236}">
                  <a16:creationId xmlns:a16="http://schemas.microsoft.com/office/drawing/2014/main" id="{51A03F2E-C642-3941-9EB1-37DD73D75A72}"/>
                </a:ext>
              </a:extLst>
            </p:cNvPr>
            <p:cNvSpPr txBox="1"/>
            <p:nvPr/>
          </p:nvSpPr>
          <p:spPr>
            <a:xfrm>
              <a:off x="5034849" y="5424665"/>
              <a:ext cx="5737860" cy="13658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sz="1200" dirty="0">
                <a:solidFill>
                  <a:schemeClr val="tx1">
                    <a:lumMod val="50000"/>
                    <a:lumOff val="50000"/>
                  </a:schemeClr>
                </a:solidFill>
                <a:cs typeface="+mn-ea"/>
                <a:sym typeface="+mn-lt"/>
              </a:endParaRPr>
            </a:p>
            <a:p>
              <a:pPr algn="ctr">
                <a:defRPr/>
              </a:pPr>
              <a:r>
                <a:rPr lang="en-US" altLang="zh-CN" sz="1200" dirty="0" err="1">
                  <a:solidFill>
                    <a:schemeClr val="tx1">
                      <a:lumMod val="50000"/>
                      <a:lumOff val="50000"/>
                    </a:schemeClr>
                  </a:solidFill>
                  <a:cs typeface="+mn-ea"/>
                  <a:sym typeface="+mn-lt"/>
                </a:rPr>
                <a:t>Woobo</a:t>
              </a:r>
              <a:r>
                <a:rPr lang="zh-CN" altLang="en-US" sz="1200" dirty="0">
                  <a:solidFill>
                    <a:schemeClr val="tx1">
                      <a:lumMod val="50000"/>
                      <a:lumOff val="50000"/>
                    </a:schemeClr>
                  </a:solidFill>
                  <a:cs typeface="+mn-ea"/>
                  <a:sym typeface="+mn-lt"/>
                </a:rPr>
                <a:t>技术负责人</a:t>
              </a:r>
              <a:endParaRPr lang="en-US" altLang="zh-CN" sz="1200" dirty="0">
                <a:solidFill>
                  <a:schemeClr val="tx1">
                    <a:lumMod val="50000"/>
                    <a:lumOff val="50000"/>
                  </a:schemeClr>
                </a:solidFill>
                <a:cs typeface="+mn-ea"/>
                <a:sym typeface="+mn-lt"/>
              </a:endParaRPr>
            </a:p>
            <a:p>
              <a:pPr algn="ctr">
                <a:defRPr/>
              </a:pPr>
              <a:r>
                <a:rPr lang="zh-CN" altLang="en-US" sz="1200" dirty="0">
                  <a:solidFill>
                    <a:schemeClr val="tx1">
                      <a:lumMod val="50000"/>
                      <a:lumOff val="50000"/>
                    </a:schemeClr>
                  </a:solidFill>
                  <a:cs typeface="+mn-ea"/>
                  <a:sym typeface="+mn-lt"/>
                </a:rPr>
                <a:t>管恺森</a:t>
              </a:r>
              <a:endParaRPr lang="en-US" altLang="zh-CN" sz="1200" dirty="0">
                <a:solidFill>
                  <a:schemeClr val="tx1">
                    <a:lumMod val="50000"/>
                    <a:lumOff val="50000"/>
                  </a:schemeClr>
                </a:solidFill>
                <a:cs typeface="+mn-ea"/>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sz="1200" dirty="0">
                <a:solidFill>
                  <a:schemeClr val="tx1">
                    <a:lumMod val="50000"/>
                    <a:lumOff val="50000"/>
                  </a:schemeClr>
                </a:solidFill>
                <a:cs typeface="+mn-ea"/>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lumMod val="50000"/>
                      <a:lumOff val="50000"/>
                    </a:schemeClr>
                  </a:solidFill>
                  <a:cs typeface="+mn-ea"/>
                  <a:sym typeface="+mn-lt"/>
                </a:rPr>
                <a:t>手机</a:t>
              </a:r>
              <a:r>
                <a:rPr lang="en-US" altLang="zh-CN" sz="1200" dirty="0">
                  <a:solidFill>
                    <a:schemeClr val="tx1">
                      <a:lumMod val="50000"/>
                      <a:lumOff val="50000"/>
                    </a:schemeClr>
                  </a:solidFill>
                  <a:cs typeface="+mn-ea"/>
                  <a:sym typeface="+mn-lt"/>
                </a:rPr>
                <a:t>/</a:t>
              </a:r>
              <a:r>
                <a:rPr lang="zh-CN" altLang="en-US" sz="1200" dirty="0">
                  <a:solidFill>
                    <a:schemeClr val="tx1">
                      <a:lumMod val="50000"/>
                      <a:lumOff val="50000"/>
                    </a:schemeClr>
                  </a:solidFill>
                  <a:cs typeface="+mn-ea"/>
                  <a:sym typeface="+mn-lt"/>
                </a:rPr>
                <a:t>微信：</a:t>
              </a:r>
              <a:r>
                <a:rPr lang="en-US" altLang="zh-CN" sz="1200" dirty="0">
                  <a:solidFill>
                    <a:schemeClr val="tx1">
                      <a:lumMod val="50000"/>
                      <a:lumOff val="50000"/>
                    </a:schemeClr>
                  </a:solidFill>
                  <a:cs typeface="+mn-ea"/>
                  <a:sym typeface="+mn-lt"/>
                </a:rPr>
                <a:t>15210560454</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sz="1200" dirty="0">
                <a:solidFill>
                  <a:schemeClr val="tx1">
                    <a:lumMod val="50000"/>
                    <a:lumOff val="50000"/>
                  </a:schemeClr>
                </a:solidFill>
                <a:cs typeface="+mn-ea"/>
                <a:sym typeface="+mn-lt"/>
              </a:endParaRPr>
            </a:p>
          </p:txBody>
        </p:sp>
        <p:pic>
          <p:nvPicPr>
            <p:cNvPr id="13" name="图片 12">
              <a:extLst>
                <a:ext uri="{FF2B5EF4-FFF2-40B4-BE49-F238E27FC236}">
                  <a16:creationId xmlns:a16="http://schemas.microsoft.com/office/drawing/2014/main" id="{718BF180-07BD-B644-A4F7-227917E5D0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4566" y="5628625"/>
              <a:ext cx="1083749" cy="957907"/>
            </a:xfrm>
            <a:prstGeom prst="rect">
              <a:avLst/>
            </a:prstGeom>
          </p:spPr>
        </p:pic>
        <p:pic>
          <p:nvPicPr>
            <p:cNvPr id="14" name="图片 13">
              <a:extLst>
                <a:ext uri="{FF2B5EF4-FFF2-40B4-BE49-F238E27FC236}">
                  <a16:creationId xmlns:a16="http://schemas.microsoft.com/office/drawing/2014/main" id="{82E74B26-EE1A-B04F-B066-AEEBB71845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7610" y="5377637"/>
              <a:ext cx="1494461" cy="1494461"/>
            </a:xfrm>
            <a:prstGeom prst="rect">
              <a:avLst/>
            </a:prstGeom>
          </p:spPr>
        </p:pic>
        <p:sp>
          <p:nvSpPr>
            <p:cNvPr id="15" name="文本框 8">
              <a:extLst>
                <a:ext uri="{FF2B5EF4-FFF2-40B4-BE49-F238E27FC236}">
                  <a16:creationId xmlns:a16="http://schemas.microsoft.com/office/drawing/2014/main" id="{A5CBFC3E-A565-DC48-B26F-9BC51BF041B7}"/>
                </a:ext>
              </a:extLst>
            </p:cNvPr>
            <p:cNvSpPr txBox="1"/>
            <p:nvPr/>
          </p:nvSpPr>
          <p:spPr>
            <a:xfrm>
              <a:off x="2750876" y="5663202"/>
              <a:ext cx="752487" cy="80548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defRPr/>
              </a:pPr>
              <a:r>
                <a:rPr kumimoji="1" lang="en-US" altLang="zh-CN" sz="4000" b="1" dirty="0">
                  <a:solidFill>
                    <a:schemeClr val="tx1">
                      <a:lumMod val="75000"/>
                      <a:lumOff val="25000"/>
                    </a:schemeClr>
                  </a:solidFill>
                  <a:cs typeface="+mn-ea"/>
                  <a:sym typeface="+mn-lt"/>
                </a:rPr>
                <a:t>×</a:t>
              </a:r>
              <a:endParaRPr kumimoji="1" lang="zh-CN" altLang="en-US" sz="4000" b="1" dirty="0">
                <a:solidFill>
                  <a:schemeClr val="tx1">
                    <a:lumMod val="75000"/>
                    <a:lumOff val="25000"/>
                  </a:schemeClr>
                </a:solidFill>
                <a:cs typeface="+mn-ea"/>
                <a:sym typeface="+mn-lt"/>
              </a:endParaRPr>
            </a:p>
          </p:txBody>
        </p:sp>
        <p:pic>
          <p:nvPicPr>
            <p:cNvPr id="16" name="图片 15">
              <a:extLst>
                <a:ext uri="{FF2B5EF4-FFF2-40B4-BE49-F238E27FC236}">
                  <a16:creationId xmlns:a16="http://schemas.microsoft.com/office/drawing/2014/main" id="{76F7B6D0-B446-CA45-BAAD-54431AE19ACA}"/>
                </a:ext>
              </a:extLst>
            </p:cNvPr>
            <p:cNvPicPr>
              <a:picLocks noChangeAspect="1"/>
            </p:cNvPicPr>
            <p:nvPr/>
          </p:nvPicPr>
          <p:blipFill rotWithShape="1">
            <a:blip r:embed="rId4"/>
            <a:srcRect l="11772" t="26363" r="12040" b="15658"/>
            <a:stretch/>
          </p:blipFill>
          <p:spPr>
            <a:xfrm>
              <a:off x="10158091" y="5628625"/>
              <a:ext cx="926299" cy="937070"/>
            </a:xfrm>
            <a:prstGeom prst="rect">
              <a:avLst/>
            </a:prstGeom>
          </p:spPr>
        </p:pic>
      </p:grpSp>
    </p:spTree>
    <p:extLst>
      <p:ext uri="{BB962C8B-B14F-4D97-AF65-F5344CB8AC3E}">
        <p14:creationId xmlns:p14="http://schemas.microsoft.com/office/powerpoint/2010/main" val="17275946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959688" y="-511830"/>
            <a:ext cx="8511676" cy="791552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 name="椭圆 2"/>
          <p:cNvSpPr/>
          <p:nvPr/>
        </p:nvSpPr>
        <p:spPr>
          <a:xfrm>
            <a:off x="1588485" y="-1160759"/>
            <a:ext cx="9254082" cy="9213378"/>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4" name="组合 3"/>
          <p:cNvGrpSpPr/>
          <p:nvPr/>
        </p:nvGrpSpPr>
        <p:grpSpPr>
          <a:xfrm>
            <a:off x="2063111" y="930360"/>
            <a:ext cx="8065769" cy="5446338"/>
            <a:chOff x="2063111" y="930360"/>
            <a:chExt cx="8065769" cy="5446338"/>
          </a:xfrm>
        </p:grpSpPr>
        <p:sp>
          <p:nvSpPr>
            <p:cNvPr id="5" name="椭圆 4"/>
            <p:cNvSpPr/>
            <p:nvPr/>
          </p:nvSpPr>
          <p:spPr>
            <a:xfrm>
              <a:off x="2063111" y="930360"/>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6" name="椭圆 5"/>
            <p:cNvSpPr/>
            <p:nvPr/>
          </p:nvSpPr>
          <p:spPr>
            <a:xfrm>
              <a:off x="9787942" y="6035760"/>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sp>
        <p:nvSpPr>
          <p:cNvPr id="7" name="自由: 形状 27"/>
          <p:cNvSpPr/>
          <p:nvPr/>
        </p:nvSpPr>
        <p:spPr>
          <a:xfrm rot="13500000">
            <a:off x="6068577" y="783410"/>
            <a:ext cx="293901" cy="293901"/>
          </a:xfrm>
          <a:custGeom>
            <a:avLst/>
            <a:gdLst>
              <a:gd name="connsiteX0" fmla="*/ 75778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749181 h 914400"/>
              <a:gd name="connsiteX5" fmla="*/ 757780 w 914400"/>
              <a:gd name="connsiteY5" fmla="*/ 749181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 h="914400">
                <a:moveTo>
                  <a:pt x="757780" y="0"/>
                </a:moveTo>
                <a:lnTo>
                  <a:pt x="914400" y="0"/>
                </a:lnTo>
                <a:lnTo>
                  <a:pt x="914400" y="914400"/>
                </a:lnTo>
                <a:lnTo>
                  <a:pt x="0" y="914400"/>
                </a:lnTo>
                <a:lnTo>
                  <a:pt x="0" y="749181"/>
                </a:lnTo>
                <a:lnTo>
                  <a:pt x="757780" y="74918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空心弧 2"/>
          <p:cNvSpPr/>
          <p:nvPr/>
        </p:nvSpPr>
        <p:spPr>
          <a:xfrm rot="7086271">
            <a:off x="6496050" y="2687637"/>
            <a:ext cx="1482725" cy="1482725"/>
          </a:xfrm>
          <a:custGeom>
            <a:avLst/>
            <a:gdLst/>
            <a:ahLst/>
            <a:cxnLst>
              <a:cxn ang="0">
                <a:pos x="719254" y="1482395"/>
              </a:cxn>
              <a:cxn ang="0">
                <a:pos x="18905" y="907716"/>
              </a:cxn>
              <a:cxn ang="0">
                <a:pos x="397400" y="84620"/>
              </a:cxn>
              <a:cxn ang="0">
                <a:pos x="1289534" y="242235"/>
              </a:cxn>
              <a:cxn ang="0">
                <a:pos x="1363085" y="1145194"/>
              </a:cxn>
              <a:cxn ang="0">
                <a:pos x="1349991" y="1136690"/>
              </a:cxn>
              <a:cxn ang="0">
                <a:pos x="1277989" y="252748"/>
              </a:cxn>
              <a:cxn ang="0">
                <a:pos x="404645" y="98453"/>
              </a:cxn>
              <a:cxn ang="0">
                <a:pos x="34121" y="904213"/>
              </a:cxn>
              <a:cxn ang="0">
                <a:pos x="719720" y="1466788"/>
              </a:cxn>
              <a:cxn ang="0">
                <a:pos x="719254" y="1482395"/>
              </a:cxn>
            </a:cxnLst>
            <a:rect l="0" t="0" r="0" b="0"/>
            <a:pathLst>
              <a:path w="1482725" h="1482725">
                <a:moveTo>
                  <a:pt x="719254" y="1482395"/>
                </a:moveTo>
                <a:cubicBezTo>
                  <a:pt x="382299" y="1472342"/>
                  <a:pt x="94548" y="1236225"/>
                  <a:pt x="18905" y="907716"/>
                </a:cubicBezTo>
                <a:cubicBezTo>
                  <a:pt x="-56738" y="579208"/>
                  <a:pt x="98774" y="241023"/>
                  <a:pt x="397400" y="84620"/>
                </a:cubicBezTo>
                <a:cubicBezTo>
                  <a:pt x="696026" y="-71783"/>
                  <a:pt x="1062576" y="-7024"/>
                  <a:pt x="1289534" y="242235"/>
                </a:cubicBezTo>
                <a:cubicBezTo>
                  <a:pt x="1516492" y="491494"/>
                  <a:pt x="1546711" y="862491"/>
                  <a:pt x="1363085" y="1145194"/>
                </a:cubicBezTo>
                <a:lnTo>
                  <a:pt x="1349991" y="1136690"/>
                </a:lnTo>
                <a:cubicBezTo>
                  <a:pt x="1529750" y="859941"/>
                  <a:pt x="1500167" y="496757"/>
                  <a:pt x="1277989" y="252748"/>
                </a:cubicBezTo>
                <a:cubicBezTo>
                  <a:pt x="1055811" y="8739"/>
                  <a:pt x="696982" y="-54656"/>
                  <a:pt x="404645" y="98453"/>
                </a:cubicBezTo>
                <a:cubicBezTo>
                  <a:pt x="112308" y="251562"/>
                  <a:pt x="-39929" y="582624"/>
                  <a:pt x="34121" y="904213"/>
                </a:cubicBezTo>
                <a:cubicBezTo>
                  <a:pt x="108171" y="1225803"/>
                  <a:pt x="389862" y="1456947"/>
                  <a:pt x="719720" y="1466788"/>
                </a:cubicBezTo>
                <a:cubicBezTo>
                  <a:pt x="719565" y="1471990"/>
                  <a:pt x="719409" y="1477193"/>
                  <a:pt x="719254" y="1482395"/>
                </a:cubicBezTo>
                <a:close/>
              </a:path>
            </a:pathLst>
          </a:custGeom>
          <a:solidFill>
            <a:schemeClr val="bg1"/>
          </a:solidFill>
          <a:ln w="3175" cap="flat" cmpd="sng">
            <a:solidFill>
              <a:schemeClr val="bg1"/>
            </a:solidFill>
            <a:prstDash val="solid"/>
            <a:round/>
            <a:headEnd type="none" w="med" len="med"/>
            <a:tailEnd type="none" w="med" len="me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cs typeface="+mn-ea"/>
              <a:sym typeface="+mn-lt"/>
            </a:endParaRPr>
          </a:p>
        </p:txBody>
      </p:sp>
      <p:sp>
        <p:nvSpPr>
          <p:cNvPr id="9" name="TextBox 8"/>
          <p:cNvSpPr txBox="1"/>
          <p:nvPr/>
        </p:nvSpPr>
        <p:spPr>
          <a:xfrm>
            <a:off x="4360863" y="3773487"/>
            <a:ext cx="2192337" cy="369888"/>
          </a:xfrm>
          <a:prstGeom prst="rect">
            <a:avLst/>
          </a:prstGeom>
          <a:noFill/>
          <a:ln w="9525">
            <a:noFill/>
            <a:miter/>
          </a:ln>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dist" eaLnBrk="1" hangingPunct="1"/>
            <a:r>
              <a:rPr lang="zh-CN" altLang="en-US" sz="1800" dirty="0">
                <a:solidFill>
                  <a:schemeClr val="bg1"/>
                </a:solidFill>
                <a:cs typeface="+mn-ea"/>
                <a:sym typeface="+mn-lt"/>
              </a:rPr>
              <a:t>谢谢聆听</a:t>
            </a:r>
          </a:p>
        </p:txBody>
      </p:sp>
      <p:sp>
        <p:nvSpPr>
          <p:cNvPr id="10" name="TextBox 1"/>
          <p:cNvSpPr txBox="1"/>
          <p:nvPr/>
        </p:nvSpPr>
        <p:spPr>
          <a:xfrm>
            <a:off x="3532480" y="3726731"/>
            <a:ext cx="5127040" cy="461665"/>
          </a:xfrm>
          <a:prstGeom prst="rect">
            <a:avLst/>
          </a:prstGeom>
          <a:noFill/>
          <a:ln w="9525">
            <a:noFill/>
            <a:miter/>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eaLnBrk="1" hangingPunct="1"/>
            <a:r>
              <a:rPr lang="zh-CN" altLang="en-US" sz="2400" dirty="0">
                <a:solidFill>
                  <a:schemeClr val="accent2"/>
                </a:solidFill>
                <a:cs typeface="+mn-ea"/>
                <a:sym typeface="+mn-lt"/>
              </a:rPr>
              <a:t>管恺森 </a:t>
            </a:r>
            <a:r>
              <a:rPr lang="en-US" altLang="zh-CN" sz="2400" dirty="0">
                <a:solidFill>
                  <a:schemeClr val="accent2"/>
                </a:solidFill>
                <a:cs typeface="+mn-ea"/>
                <a:sym typeface="+mn-lt"/>
              </a:rPr>
              <a:t>15210560454</a:t>
            </a:r>
          </a:p>
        </p:txBody>
      </p:sp>
      <p:sp>
        <p:nvSpPr>
          <p:cNvPr id="11" name="TextBox 1"/>
          <p:cNvSpPr txBox="1"/>
          <p:nvPr/>
        </p:nvSpPr>
        <p:spPr>
          <a:xfrm>
            <a:off x="4580200" y="2669605"/>
            <a:ext cx="3031599" cy="1107996"/>
          </a:xfrm>
          <a:prstGeom prst="rect">
            <a:avLst/>
          </a:prstGeom>
          <a:noFill/>
          <a:ln w="9525">
            <a:noFill/>
            <a:miter/>
          </a:ln>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eaLnBrk="1" hangingPunct="1"/>
            <a:r>
              <a:rPr lang="en-US" altLang="zh-CN" sz="6600" dirty="0">
                <a:solidFill>
                  <a:srgbClr val="F23B48"/>
                </a:solidFill>
                <a:cs typeface="+mn-ea"/>
                <a:sym typeface="+mn-lt"/>
              </a:rPr>
              <a:t>Thanks</a:t>
            </a:r>
          </a:p>
        </p:txBody>
      </p:sp>
    </p:spTree>
    <p:extLst>
      <p:ext uri="{BB962C8B-B14F-4D97-AF65-F5344CB8AC3E}">
        <p14:creationId xmlns:p14="http://schemas.microsoft.com/office/powerpoint/2010/main" val="393596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accel="50000" decel="50000" fill="hold" nodeType="clickEffect">
                                  <p:stCondLst>
                                    <p:cond delay="0"/>
                                  </p:stCondLst>
                                  <p:childTnLst>
                                    <p:animRot by="10800000">
                                      <p:cBhvr>
                                        <p:cTn id="6" dur="2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5</a:t>
            </a:fld>
            <a:endParaRPr lang="en-US" dirty="0">
              <a:latin typeface="+mn-lt"/>
              <a:cs typeface="+mn-ea"/>
              <a:sym typeface="+mn-lt"/>
            </a:endParaRPr>
          </a:p>
        </p:txBody>
      </p:sp>
      <p:pic>
        <p:nvPicPr>
          <p:cNvPr id="7" name="图片 6">
            <a:extLst>
              <a:ext uri="{FF2B5EF4-FFF2-40B4-BE49-F238E27FC236}">
                <a16:creationId xmlns:a16="http://schemas.microsoft.com/office/drawing/2014/main" id="{6D2A3EA8-1813-414B-9BEA-1E8E6AB496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166" y="2529000"/>
            <a:ext cx="1800000" cy="1800000"/>
          </a:xfrm>
          <a:prstGeom prst="rect">
            <a:avLst/>
          </a:prstGeom>
        </p:spPr>
      </p:pic>
      <p:pic>
        <p:nvPicPr>
          <p:cNvPr id="9" name="图片 8">
            <a:extLst>
              <a:ext uri="{FF2B5EF4-FFF2-40B4-BE49-F238E27FC236}">
                <a16:creationId xmlns:a16="http://schemas.microsoft.com/office/drawing/2014/main" id="{CD3DA3D1-3980-ED40-B8E9-A4862A345B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5699" y="2529000"/>
            <a:ext cx="1800000" cy="1800000"/>
          </a:xfrm>
          <a:prstGeom prst="rect">
            <a:avLst/>
          </a:prstGeom>
        </p:spPr>
      </p:pic>
      <p:pic>
        <p:nvPicPr>
          <p:cNvPr id="11" name="图片 10">
            <a:extLst>
              <a:ext uri="{FF2B5EF4-FFF2-40B4-BE49-F238E27FC236}">
                <a16:creationId xmlns:a16="http://schemas.microsoft.com/office/drawing/2014/main" id="{9AF2AEDF-3507-5244-8E7A-FA055EBAA1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2232" y="2529000"/>
            <a:ext cx="1803502" cy="1800000"/>
          </a:xfrm>
          <a:prstGeom prst="rect">
            <a:avLst/>
          </a:prstGeom>
        </p:spPr>
      </p:pic>
      <p:sp>
        <p:nvSpPr>
          <p:cNvPr id="13" name="Rectangle 48">
            <a:extLst>
              <a:ext uri="{FF2B5EF4-FFF2-40B4-BE49-F238E27FC236}">
                <a16:creationId xmlns:a16="http://schemas.microsoft.com/office/drawing/2014/main" id="{52AE4744-3259-B347-BDA2-88CD25B41116}"/>
              </a:ext>
            </a:extLst>
          </p:cNvPr>
          <p:cNvSpPr/>
          <p:nvPr/>
        </p:nvSpPr>
        <p:spPr>
          <a:xfrm>
            <a:off x="648416" y="4737421"/>
            <a:ext cx="1561500" cy="614977"/>
          </a:xfrm>
          <a:prstGeom prst="rect">
            <a:avLst/>
          </a:prstGeom>
        </p:spPr>
        <p:txBody>
          <a:bodyPr wrap="square">
            <a:spAutoFit/>
          </a:bodyPr>
          <a:lstStyle/>
          <a:p>
            <a:pPr algn="ctr">
              <a:lnSpc>
                <a:spcPct val="200000"/>
              </a:lnSpc>
            </a:pPr>
            <a:r>
              <a:rPr lang="en-US" altLang="zh-CN" sz="2000" b="1" dirty="0">
                <a:solidFill>
                  <a:schemeClr val="tx1">
                    <a:lumMod val="65000"/>
                    <a:lumOff val="35000"/>
                  </a:schemeClr>
                </a:solidFill>
                <a:cs typeface="+mn-ea"/>
                <a:sym typeface="+mn-lt"/>
              </a:rPr>
              <a:t>0010</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1001</a:t>
            </a:r>
            <a:endParaRPr lang="en-US" sz="2000" b="1" dirty="0">
              <a:solidFill>
                <a:schemeClr val="tx1">
                  <a:lumMod val="65000"/>
                  <a:lumOff val="35000"/>
                </a:schemeClr>
              </a:solidFill>
              <a:cs typeface="+mn-ea"/>
              <a:sym typeface="+mn-lt"/>
            </a:endParaRPr>
          </a:p>
        </p:txBody>
      </p:sp>
      <p:sp>
        <p:nvSpPr>
          <p:cNvPr id="14" name="Rectangle 48">
            <a:extLst>
              <a:ext uri="{FF2B5EF4-FFF2-40B4-BE49-F238E27FC236}">
                <a16:creationId xmlns:a16="http://schemas.microsoft.com/office/drawing/2014/main" id="{5B6EF22B-8E53-C446-AA4E-71AB77025E66}"/>
              </a:ext>
            </a:extLst>
          </p:cNvPr>
          <p:cNvSpPr/>
          <p:nvPr/>
        </p:nvSpPr>
        <p:spPr>
          <a:xfrm>
            <a:off x="3814949" y="4737421"/>
            <a:ext cx="1561500" cy="614977"/>
          </a:xfrm>
          <a:prstGeom prst="rect">
            <a:avLst/>
          </a:prstGeom>
        </p:spPr>
        <p:txBody>
          <a:bodyPr wrap="square">
            <a:spAutoFit/>
          </a:bodyPr>
          <a:lstStyle/>
          <a:p>
            <a:pPr algn="ctr">
              <a:lnSpc>
                <a:spcPct val="200000"/>
              </a:lnSpc>
            </a:pPr>
            <a:r>
              <a:rPr lang="zh-CN" altLang="en-US" sz="2000" b="1" dirty="0">
                <a:solidFill>
                  <a:schemeClr val="tx1">
                    <a:lumMod val="65000"/>
                    <a:lumOff val="35000"/>
                  </a:schemeClr>
                </a:solidFill>
                <a:cs typeface="+mn-ea"/>
                <a:sym typeface="+mn-lt"/>
              </a:rPr>
              <a:t>今天星期六</a:t>
            </a:r>
            <a:endParaRPr lang="en-US" sz="2000" b="1" dirty="0">
              <a:solidFill>
                <a:schemeClr val="tx1">
                  <a:lumMod val="65000"/>
                  <a:lumOff val="35000"/>
                </a:schemeClr>
              </a:solidFill>
              <a:cs typeface="+mn-ea"/>
              <a:sym typeface="+mn-lt"/>
            </a:endParaRPr>
          </a:p>
        </p:txBody>
      </p:sp>
      <p:sp>
        <p:nvSpPr>
          <p:cNvPr id="16" name="Rectangle 48">
            <a:extLst>
              <a:ext uri="{FF2B5EF4-FFF2-40B4-BE49-F238E27FC236}">
                <a16:creationId xmlns:a16="http://schemas.microsoft.com/office/drawing/2014/main" id="{BC4C12ED-5F35-344E-B41A-62C38D77EAF6}"/>
              </a:ext>
            </a:extLst>
          </p:cNvPr>
          <p:cNvSpPr/>
          <p:nvPr/>
        </p:nvSpPr>
        <p:spPr>
          <a:xfrm>
            <a:off x="7269349" y="4737421"/>
            <a:ext cx="1561500" cy="614977"/>
          </a:xfrm>
          <a:prstGeom prst="rect">
            <a:avLst/>
          </a:prstGeom>
        </p:spPr>
        <p:txBody>
          <a:bodyPr wrap="square">
            <a:spAutoFit/>
          </a:bodyPr>
          <a:lstStyle/>
          <a:p>
            <a:pPr algn="ctr">
              <a:lnSpc>
                <a:spcPct val="200000"/>
              </a:lnSpc>
            </a:pPr>
            <a:r>
              <a:rPr lang="en-US" altLang="zh-CN" sz="2000" b="1" dirty="0">
                <a:solidFill>
                  <a:schemeClr val="tx1">
                    <a:lumMod val="65000"/>
                    <a:lumOff val="35000"/>
                  </a:schemeClr>
                </a:solidFill>
                <a:cs typeface="+mn-ea"/>
                <a:sym typeface="+mn-lt"/>
              </a:rPr>
              <a:t>"</a:t>
            </a:r>
            <a:r>
              <a:rPr lang="zh-CN" altLang="en-US" sz="2000" b="1" dirty="0">
                <a:solidFill>
                  <a:schemeClr val="tx1">
                    <a:lumMod val="65000"/>
                    <a:lumOff val="35000"/>
                  </a:schemeClr>
                </a:solidFill>
                <a:cs typeface="+mn-ea"/>
                <a:sym typeface="+mn-lt"/>
              </a:rPr>
              <a:t>喵喵喵</a:t>
            </a:r>
            <a:r>
              <a:rPr lang="en-US" altLang="zh-CN" sz="2000" b="1" dirty="0">
                <a:solidFill>
                  <a:schemeClr val="tx1">
                    <a:lumMod val="65000"/>
                    <a:lumOff val="35000"/>
                  </a:schemeClr>
                </a:solidFill>
                <a:cs typeface="+mn-ea"/>
                <a:sym typeface="+mn-lt"/>
              </a:rPr>
              <a:t>"</a:t>
            </a:r>
            <a:endParaRPr lang="en-US" sz="2000" b="1" dirty="0">
              <a:solidFill>
                <a:schemeClr val="tx1">
                  <a:lumMod val="65000"/>
                  <a:lumOff val="35000"/>
                </a:schemeClr>
              </a:solidFill>
              <a:cs typeface="+mn-ea"/>
              <a:sym typeface="+mn-lt"/>
            </a:endParaRPr>
          </a:p>
        </p:txBody>
      </p:sp>
      <p:pic>
        <p:nvPicPr>
          <p:cNvPr id="18" name="图片 17">
            <a:extLst>
              <a:ext uri="{FF2B5EF4-FFF2-40B4-BE49-F238E27FC236}">
                <a16:creationId xmlns:a16="http://schemas.microsoft.com/office/drawing/2014/main" id="{1701B4FB-FAC7-4744-A944-F678699EF0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10032267" y="2529000"/>
            <a:ext cx="1800000" cy="1800000"/>
          </a:xfrm>
          <a:prstGeom prst="rect">
            <a:avLst/>
          </a:prstGeom>
        </p:spPr>
      </p:pic>
      <p:sp>
        <p:nvSpPr>
          <p:cNvPr id="20" name="Rectangle 48">
            <a:extLst>
              <a:ext uri="{FF2B5EF4-FFF2-40B4-BE49-F238E27FC236}">
                <a16:creationId xmlns:a16="http://schemas.microsoft.com/office/drawing/2014/main" id="{A9CEDFA9-50C0-C741-B962-7A57DB9BE5C6}"/>
              </a:ext>
            </a:extLst>
          </p:cNvPr>
          <p:cNvSpPr/>
          <p:nvPr/>
        </p:nvSpPr>
        <p:spPr>
          <a:xfrm>
            <a:off x="10125603" y="4737421"/>
            <a:ext cx="1561500" cy="614977"/>
          </a:xfrm>
          <a:prstGeom prst="rect">
            <a:avLst/>
          </a:prstGeom>
        </p:spPr>
        <p:txBody>
          <a:bodyPr wrap="square">
            <a:spAutoFit/>
          </a:bodyPr>
          <a:lstStyle/>
          <a:p>
            <a:pPr algn="ctr">
              <a:lnSpc>
                <a:spcPct val="200000"/>
              </a:lnSpc>
            </a:pPr>
            <a:r>
              <a:rPr lang="en-US" altLang="zh-CN" sz="2000" b="1" dirty="0">
                <a:solidFill>
                  <a:schemeClr val="tx1">
                    <a:lumMod val="65000"/>
                    <a:lumOff val="35000"/>
                  </a:schemeClr>
                </a:solidFill>
                <a:cs typeface="+mn-ea"/>
                <a:sym typeface="+mn-lt"/>
              </a:rPr>
              <a:t>“</a:t>
            </a:r>
            <a:r>
              <a:rPr lang="zh-CN" altLang="en-US" sz="2000" b="1" dirty="0">
                <a:solidFill>
                  <a:schemeClr val="tx1">
                    <a:lumMod val="65000"/>
                    <a:lumOff val="35000"/>
                  </a:schemeClr>
                </a:solidFill>
                <a:cs typeface="+mn-ea"/>
                <a:sym typeface="+mn-lt"/>
              </a:rPr>
              <a:t>汪汪</a:t>
            </a:r>
            <a:r>
              <a:rPr lang="en-US" altLang="zh-CN" sz="2000" b="1" dirty="0">
                <a:solidFill>
                  <a:schemeClr val="tx1">
                    <a:lumMod val="65000"/>
                    <a:lumOff val="35000"/>
                  </a:schemeClr>
                </a:solidFill>
                <a:cs typeface="+mn-ea"/>
                <a:sym typeface="+mn-lt"/>
              </a:rPr>
              <a:t>"</a:t>
            </a:r>
            <a:endParaRPr lang="en-US"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225999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6</a:t>
            </a:fld>
            <a:endParaRPr lang="en-US" dirty="0">
              <a:latin typeface="+mn-lt"/>
              <a:cs typeface="+mn-ea"/>
              <a:sym typeface="+mn-lt"/>
            </a:endParaRPr>
          </a:p>
        </p:txBody>
      </p:sp>
      <p:pic>
        <p:nvPicPr>
          <p:cNvPr id="7" name="图片 6">
            <a:extLst>
              <a:ext uri="{FF2B5EF4-FFF2-40B4-BE49-F238E27FC236}">
                <a16:creationId xmlns:a16="http://schemas.microsoft.com/office/drawing/2014/main" id="{6D2A3EA8-1813-414B-9BEA-1E8E6AB496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2233" y="2529000"/>
            <a:ext cx="1800000" cy="1800000"/>
          </a:xfrm>
          <a:prstGeom prst="rect">
            <a:avLst/>
          </a:prstGeom>
        </p:spPr>
      </p:pic>
      <p:pic>
        <p:nvPicPr>
          <p:cNvPr id="9" name="图片 8">
            <a:extLst>
              <a:ext uri="{FF2B5EF4-FFF2-40B4-BE49-F238E27FC236}">
                <a16:creationId xmlns:a16="http://schemas.microsoft.com/office/drawing/2014/main" id="{CD3DA3D1-3980-ED40-B8E9-A4862A345B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9299" y="2529000"/>
            <a:ext cx="1800000" cy="1800000"/>
          </a:xfrm>
          <a:prstGeom prst="rect">
            <a:avLst/>
          </a:prstGeom>
        </p:spPr>
      </p:pic>
      <p:sp>
        <p:nvSpPr>
          <p:cNvPr id="13" name="Rectangle 48">
            <a:extLst>
              <a:ext uri="{FF2B5EF4-FFF2-40B4-BE49-F238E27FC236}">
                <a16:creationId xmlns:a16="http://schemas.microsoft.com/office/drawing/2014/main" id="{52AE4744-3259-B347-BDA2-88CD25B41116}"/>
              </a:ext>
            </a:extLst>
          </p:cNvPr>
          <p:cNvSpPr/>
          <p:nvPr/>
        </p:nvSpPr>
        <p:spPr>
          <a:xfrm>
            <a:off x="1901483" y="4737421"/>
            <a:ext cx="1561500" cy="614977"/>
          </a:xfrm>
          <a:prstGeom prst="rect">
            <a:avLst/>
          </a:prstGeom>
        </p:spPr>
        <p:txBody>
          <a:bodyPr wrap="square">
            <a:spAutoFit/>
          </a:bodyPr>
          <a:lstStyle/>
          <a:p>
            <a:pPr algn="ctr">
              <a:lnSpc>
                <a:spcPct val="200000"/>
              </a:lnSpc>
            </a:pPr>
            <a:r>
              <a:rPr lang="en-US" altLang="zh-CN" sz="2000" b="1" dirty="0">
                <a:solidFill>
                  <a:schemeClr val="tx1">
                    <a:lumMod val="65000"/>
                    <a:lumOff val="35000"/>
                  </a:schemeClr>
                </a:solidFill>
                <a:cs typeface="+mn-ea"/>
                <a:sym typeface="+mn-lt"/>
              </a:rPr>
              <a:t>0010</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1001</a:t>
            </a:r>
            <a:endParaRPr lang="en-US" sz="2000" b="1" dirty="0">
              <a:solidFill>
                <a:schemeClr val="tx1">
                  <a:lumMod val="65000"/>
                  <a:lumOff val="35000"/>
                </a:schemeClr>
              </a:solidFill>
              <a:cs typeface="+mn-ea"/>
              <a:sym typeface="+mn-lt"/>
            </a:endParaRPr>
          </a:p>
        </p:txBody>
      </p:sp>
      <p:sp>
        <p:nvSpPr>
          <p:cNvPr id="14" name="Rectangle 48">
            <a:extLst>
              <a:ext uri="{FF2B5EF4-FFF2-40B4-BE49-F238E27FC236}">
                <a16:creationId xmlns:a16="http://schemas.microsoft.com/office/drawing/2014/main" id="{5B6EF22B-8E53-C446-AA4E-71AB77025E66}"/>
              </a:ext>
            </a:extLst>
          </p:cNvPr>
          <p:cNvSpPr/>
          <p:nvPr/>
        </p:nvSpPr>
        <p:spPr>
          <a:xfrm>
            <a:off x="8488549" y="4737421"/>
            <a:ext cx="1561500" cy="614977"/>
          </a:xfrm>
          <a:prstGeom prst="rect">
            <a:avLst/>
          </a:prstGeom>
        </p:spPr>
        <p:txBody>
          <a:bodyPr wrap="square">
            <a:spAutoFit/>
          </a:bodyPr>
          <a:lstStyle/>
          <a:p>
            <a:pPr algn="ctr">
              <a:lnSpc>
                <a:spcPct val="200000"/>
              </a:lnSpc>
            </a:pPr>
            <a:r>
              <a:rPr lang="zh-CN" altLang="en-US" sz="2000" b="1" dirty="0">
                <a:solidFill>
                  <a:schemeClr val="tx1">
                    <a:lumMod val="65000"/>
                    <a:lumOff val="35000"/>
                  </a:schemeClr>
                </a:solidFill>
                <a:cs typeface="+mn-ea"/>
                <a:sym typeface="+mn-lt"/>
              </a:rPr>
              <a:t>今天星期六</a:t>
            </a:r>
            <a:endParaRPr lang="en-US" sz="2000" b="1" dirty="0">
              <a:solidFill>
                <a:schemeClr val="tx1">
                  <a:lumMod val="65000"/>
                  <a:lumOff val="35000"/>
                </a:schemeClr>
              </a:solidFill>
              <a:cs typeface="+mn-ea"/>
              <a:sym typeface="+mn-lt"/>
            </a:endParaRPr>
          </a:p>
        </p:txBody>
      </p:sp>
      <p:sp>
        <p:nvSpPr>
          <p:cNvPr id="10" name="Rectangle 48">
            <a:extLst>
              <a:ext uri="{FF2B5EF4-FFF2-40B4-BE49-F238E27FC236}">
                <a16:creationId xmlns:a16="http://schemas.microsoft.com/office/drawing/2014/main" id="{F4935C44-A5D7-0542-ADB4-2CF870B32662}"/>
              </a:ext>
            </a:extLst>
          </p:cNvPr>
          <p:cNvSpPr/>
          <p:nvPr/>
        </p:nvSpPr>
        <p:spPr>
          <a:xfrm>
            <a:off x="5315250" y="2814023"/>
            <a:ext cx="1561500" cy="614977"/>
          </a:xfrm>
          <a:prstGeom prst="rect">
            <a:avLst/>
          </a:prstGeom>
        </p:spPr>
        <p:txBody>
          <a:bodyPr wrap="square">
            <a:spAutoFit/>
          </a:bodyPr>
          <a:lstStyle/>
          <a:p>
            <a:pPr algn="ctr">
              <a:lnSpc>
                <a:spcPct val="200000"/>
              </a:lnSpc>
            </a:pPr>
            <a:r>
              <a:rPr lang="en-US" altLang="zh-CN" sz="2000" b="1" dirty="0">
                <a:solidFill>
                  <a:schemeClr val="tx1">
                    <a:lumMod val="65000"/>
                    <a:lumOff val="35000"/>
                  </a:schemeClr>
                </a:solidFill>
                <a:cs typeface="+mn-ea"/>
                <a:sym typeface="+mn-lt"/>
              </a:rPr>
              <a:t>NLP</a:t>
            </a:r>
            <a:endParaRPr lang="en-US" sz="2000" b="1" dirty="0">
              <a:solidFill>
                <a:schemeClr val="tx1">
                  <a:lumMod val="65000"/>
                  <a:lumOff val="35000"/>
                </a:schemeClr>
              </a:solidFill>
              <a:cs typeface="+mn-ea"/>
              <a:sym typeface="+mn-lt"/>
            </a:endParaRPr>
          </a:p>
        </p:txBody>
      </p:sp>
      <p:cxnSp>
        <p:nvCxnSpPr>
          <p:cNvPr id="4" name="直线箭头连接符 3">
            <a:extLst>
              <a:ext uri="{FF2B5EF4-FFF2-40B4-BE49-F238E27FC236}">
                <a16:creationId xmlns:a16="http://schemas.microsoft.com/office/drawing/2014/main" id="{1DAC5788-F8DA-1C4D-9816-B8662AEB1829}"/>
              </a:ext>
            </a:extLst>
          </p:cNvPr>
          <p:cNvCxnSpPr/>
          <p:nvPr/>
        </p:nvCxnSpPr>
        <p:spPr>
          <a:xfrm>
            <a:off x="4487333" y="4030134"/>
            <a:ext cx="340360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14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7</a:t>
            </a:fld>
            <a:endParaRPr lang="en-US" dirty="0">
              <a:latin typeface="+mn-lt"/>
              <a:cs typeface="+mn-ea"/>
              <a:sym typeface="+mn-lt"/>
            </a:endParaRPr>
          </a:p>
        </p:txBody>
      </p:sp>
      <p:pic>
        <p:nvPicPr>
          <p:cNvPr id="7" name="图片 6">
            <a:extLst>
              <a:ext uri="{FF2B5EF4-FFF2-40B4-BE49-F238E27FC236}">
                <a16:creationId xmlns:a16="http://schemas.microsoft.com/office/drawing/2014/main" id="{6D2A3EA8-1813-414B-9BEA-1E8E6AB496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2233" y="1750066"/>
            <a:ext cx="1800000" cy="1800000"/>
          </a:xfrm>
          <a:prstGeom prst="rect">
            <a:avLst/>
          </a:prstGeom>
        </p:spPr>
      </p:pic>
      <p:pic>
        <p:nvPicPr>
          <p:cNvPr id="9" name="图片 8">
            <a:extLst>
              <a:ext uri="{FF2B5EF4-FFF2-40B4-BE49-F238E27FC236}">
                <a16:creationId xmlns:a16="http://schemas.microsoft.com/office/drawing/2014/main" id="{CD3DA3D1-3980-ED40-B8E9-A4862A345B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9299" y="1750066"/>
            <a:ext cx="1800000" cy="1800000"/>
          </a:xfrm>
          <a:prstGeom prst="rect">
            <a:avLst/>
          </a:prstGeom>
        </p:spPr>
      </p:pic>
      <p:sp>
        <p:nvSpPr>
          <p:cNvPr id="13" name="Rectangle 48">
            <a:extLst>
              <a:ext uri="{FF2B5EF4-FFF2-40B4-BE49-F238E27FC236}">
                <a16:creationId xmlns:a16="http://schemas.microsoft.com/office/drawing/2014/main" id="{52AE4744-3259-B347-BDA2-88CD25B41116}"/>
              </a:ext>
            </a:extLst>
          </p:cNvPr>
          <p:cNvSpPr/>
          <p:nvPr/>
        </p:nvSpPr>
        <p:spPr>
          <a:xfrm>
            <a:off x="1484974" y="3984749"/>
            <a:ext cx="4194517" cy="1938992"/>
          </a:xfrm>
          <a:prstGeom prst="rect">
            <a:avLst/>
          </a:prstGeom>
        </p:spPr>
        <p:txBody>
          <a:bodyPr wrap="square">
            <a:spAutoFit/>
          </a:bodyPr>
          <a:lstStyle/>
          <a:p>
            <a:r>
              <a:rPr lang="en-US" altLang="zh-CN" sz="2000" b="1" dirty="0">
                <a:solidFill>
                  <a:schemeClr val="tx1">
                    <a:lumMod val="65000"/>
                    <a:lumOff val="35000"/>
                  </a:schemeClr>
                </a:solidFill>
                <a:cs typeface="+mn-ea"/>
                <a:sym typeface="+mn-lt"/>
              </a:rPr>
              <a:t>int</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a</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1</a:t>
            </a:r>
          </a:p>
          <a:p>
            <a:endParaRPr lang="en-US" altLang="zh-CN" sz="2000" b="1" dirty="0">
              <a:solidFill>
                <a:schemeClr val="tx1">
                  <a:lumMod val="65000"/>
                  <a:lumOff val="35000"/>
                </a:schemeClr>
              </a:solidFill>
              <a:cs typeface="+mn-ea"/>
              <a:sym typeface="+mn-lt"/>
            </a:endParaRPr>
          </a:p>
          <a:p>
            <a:endParaRPr lang="en-US" altLang="zh-CN" sz="2000" b="1" dirty="0">
              <a:solidFill>
                <a:schemeClr val="tx1">
                  <a:lumMod val="65000"/>
                  <a:lumOff val="35000"/>
                </a:schemeClr>
              </a:solidFill>
              <a:cs typeface="+mn-ea"/>
              <a:sym typeface="+mn-lt"/>
            </a:endParaRPr>
          </a:p>
          <a:p>
            <a:r>
              <a:rPr lang="zh-CN" altLang="en-US" sz="2000" b="1" dirty="0">
                <a:solidFill>
                  <a:schemeClr val="tx1">
                    <a:lumMod val="65000"/>
                    <a:lumOff val="35000"/>
                  </a:schemeClr>
                </a:solidFill>
                <a:cs typeface="+mn-ea"/>
                <a:sym typeface="+mn-lt"/>
              </a:rPr>
              <a:t>结构化</a:t>
            </a:r>
            <a:endParaRPr lang="en-US" altLang="zh-CN" sz="2000" b="1" dirty="0">
              <a:solidFill>
                <a:schemeClr val="tx1">
                  <a:lumMod val="65000"/>
                  <a:lumOff val="35000"/>
                </a:schemeClr>
              </a:solidFill>
              <a:cs typeface="+mn-ea"/>
              <a:sym typeface="+mn-lt"/>
            </a:endParaRPr>
          </a:p>
          <a:p>
            <a:r>
              <a:rPr lang="zh-CN" altLang="en-US" sz="2000" b="1" dirty="0">
                <a:solidFill>
                  <a:schemeClr val="tx1">
                    <a:lumMod val="65000"/>
                    <a:lumOff val="35000"/>
                  </a:schemeClr>
                </a:solidFill>
                <a:cs typeface="+mn-ea"/>
                <a:sym typeface="+mn-lt"/>
              </a:rPr>
              <a:t>先有结构规则，再有语言事实</a:t>
            </a:r>
            <a:endParaRPr lang="en-US" altLang="zh-CN" sz="2000" b="1" dirty="0">
              <a:solidFill>
                <a:schemeClr val="tx1">
                  <a:lumMod val="65000"/>
                  <a:lumOff val="35000"/>
                </a:schemeClr>
              </a:solidFill>
              <a:cs typeface="+mn-ea"/>
              <a:sym typeface="+mn-lt"/>
            </a:endParaRPr>
          </a:p>
          <a:p>
            <a:r>
              <a:rPr lang="zh-CN" altLang="en-US" sz="2000" b="1" dirty="0">
                <a:solidFill>
                  <a:schemeClr val="tx1">
                    <a:lumMod val="65000"/>
                    <a:lumOff val="35000"/>
                  </a:schemeClr>
                </a:solidFill>
                <a:cs typeface="+mn-ea"/>
                <a:sym typeface="+mn-lt"/>
              </a:rPr>
              <a:t>关联性、单义性、精确性、完整性</a:t>
            </a:r>
            <a:endParaRPr lang="en-US" sz="2000" b="1" dirty="0">
              <a:solidFill>
                <a:schemeClr val="tx1">
                  <a:lumMod val="65000"/>
                  <a:lumOff val="35000"/>
                </a:schemeClr>
              </a:solidFill>
              <a:cs typeface="+mn-ea"/>
              <a:sym typeface="+mn-lt"/>
            </a:endParaRPr>
          </a:p>
        </p:txBody>
      </p:sp>
      <p:sp>
        <p:nvSpPr>
          <p:cNvPr id="14" name="Rectangle 48">
            <a:extLst>
              <a:ext uri="{FF2B5EF4-FFF2-40B4-BE49-F238E27FC236}">
                <a16:creationId xmlns:a16="http://schemas.microsoft.com/office/drawing/2014/main" id="{5B6EF22B-8E53-C446-AA4E-71AB77025E66}"/>
              </a:ext>
            </a:extLst>
          </p:cNvPr>
          <p:cNvSpPr/>
          <p:nvPr/>
        </p:nvSpPr>
        <p:spPr>
          <a:xfrm>
            <a:off x="7890933" y="3984749"/>
            <a:ext cx="4037826" cy="1938992"/>
          </a:xfrm>
          <a:prstGeom prst="rect">
            <a:avLst/>
          </a:prstGeom>
        </p:spPr>
        <p:txBody>
          <a:bodyPr wrap="square">
            <a:spAutoFit/>
          </a:bodyPr>
          <a:lstStyle/>
          <a:p>
            <a:r>
              <a:rPr lang="zh-CN" altLang="en-US" sz="2000" b="1" dirty="0">
                <a:solidFill>
                  <a:schemeClr val="tx1">
                    <a:lumMod val="65000"/>
                    <a:lumOff val="35000"/>
                  </a:schemeClr>
                </a:solidFill>
                <a:cs typeface="+mn-ea"/>
                <a:sym typeface="+mn-lt"/>
              </a:rPr>
              <a:t>中国乒乓球谁都打不过，中国足球谁都打不过</a:t>
            </a:r>
            <a:endParaRPr lang="en-US" altLang="zh-CN" sz="2000" b="1" dirty="0">
              <a:solidFill>
                <a:schemeClr val="tx1">
                  <a:lumMod val="65000"/>
                  <a:lumOff val="35000"/>
                </a:schemeClr>
              </a:solidFill>
              <a:cs typeface="+mn-ea"/>
              <a:sym typeface="+mn-lt"/>
            </a:endParaRPr>
          </a:p>
          <a:p>
            <a:endParaRPr lang="en-US" sz="2000" b="1" dirty="0">
              <a:solidFill>
                <a:schemeClr val="tx1">
                  <a:lumMod val="65000"/>
                  <a:lumOff val="35000"/>
                </a:schemeClr>
              </a:solidFill>
              <a:cs typeface="+mn-ea"/>
              <a:sym typeface="+mn-lt"/>
            </a:endParaRPr>
          </a:p>
          <a:p>
            <a:r>
              <a:rPr lang="zh-CN" altLang="en-US" sz="2000" b="1" dirty="0">
                <a:solidFill>
                  <a:schemeClr val="tx1">
                    <a:lumMod val="65000"/>
                    <a:lumOff val="35000"/>
                  </a:schemeClr>
                </a:solidFill>
                <a:cs typeface="+mn-ea"/>
                <a:sym typeface="+mn-lt"/>
              </a:rPr>
              <a:t>非结构化</a:t>
            </a:r>
            <a:endParaRPr lang="en-US" altLang="zh-CN" sz="2000" b="1" dirty="0">
              <a:solidFill>
                <a:schemeClr val="tx1">
                  <a:lumMod val="65000"/>
                  <a:lumOff val="35000"/>
                </a:schemeClr>
              </a:solidFill>
              <a:cs typeface="+mn-ea"/>
              <a:sym typeface="+mn-lt"/>
            </a:endParaRPr>
          </a:p>
          <a:p>
            <a:r>
              <a:rPr lang="zh-CN" altLang="en-US" sz="2000" b="1" dirty="0">
                <a:solidFill>
                  <a:schemeClr val="tx1">
                    <a:lumMod val="65000"/>
                    <a:lumOff val="35000"/>
                  </a:schemeClr>
                </a:solidFill>
                <a:cs typeface="+mn-ea"/>
                <a:sym typeface="+mn-lt"/>
              </a:rPr>
              <a:t>先有语言，再归纳结构规则</a:t>
            </a:r>
            <a:endParaRPr lang="en-US" altLang="zh-CN" sz="2000" b="1" dirty="0">
              <a:solidFill>
                <a:schemeClr val="tx1">
                  <a:lumMod val="65000"/>
                  <a:lumOff val="35000"/>
                </a:schemeClr>
              </a:solidFill>
              <a:cs typeface="+mn-ea"/>
              <a:sym typeface="+mn-lt"/>
            </a:endParaRPr>
          </a:p>
          <a:p>
            <a:r>
              <a:rPr lang="zh-CN" altLang="en-US" sz="2000" b="1" dirty="0">
                <a:solidFill>
                  <a:schemeClr val="tx1">
                    <a:lumMod val="65000"/>
                    <a:lumOff val="35000"/>
                  </a:schemeClr>
                </a:solidFill>
                <a:cs typeface="+mn-ea"/>
                <a:sym typeface="+mn-lt"/>
              </a:rPr>
              <a:t>任意性、歧义性、模糊性、缺省性</a:t>
            </a:r>
            <a:endParaRPr lang="en-US" sz="2000" b="1" dirty="0">
              <a:solidFill>
                <a:schemeClr val="tx1">
                  <a:lumMod val="65000"/>
                  <a:lumOff val="35000"/>
                </a:schemeClr>
              </a:solidFill>
              <a:cs typeface="+mn-ea"/>
              <a:sym typeface="+mn-lt"/>
            </a:endParaRPr>
          </a:p>
        </p:txBody>
      </p:sp>
      <p:sp>
        <p:nvSpPr>
          <p:cNvPr id="10" name="Rectangle 48">
            <a:extLst>
              <a:ext uri="{FF2B5EF4-FFF2-40B4-BE49-F238E27FC236}">
                <a16:creationId xmlns:a16="http://schemas.microsoft.com/office/drawing/2014/main" id="{F4935C44-A5D7-0542-ADB4-2CF870B32662}"/>
              </a:ext>
            </a:extLst>
          </p:cNvPr>
          <p:cNvSpPr/>
          <p:nvPr/>
        </p:nvSpPr>
        <p:spPr>
          <a:xfrm>
            <a:off x="5315250" y="2035089"/>
            <a:ext cx="1561500" cy="614977"/>
          </a:xfrm>
          <a:prstGeom prst="rect">
            <a:avLst/>
          </a:prstGeom>
        </p:spPr>
        <p:txBody>
          <a:bodyPr wrap="square">
            <a:spAutoFit/>
          </a:bodyPr>
          <a:lstStyle/>
          <a:p>
            <a:pPr algn="ctr">
              <a:lnSpc>
                <a:spcPct val="200000"/>
              </a:lnSpc>
            </a:pPr>
            <a:r>
              <a:rPr lang="en-US" altLang="zh-CN" sz="2000" b="1" dirty="0">
                <a:solidFill>
                  <a:schemeClr val="tx1">
                    <a:lumMod val="65000"/>
                    <a:lumOff val="35000"/>
                  </a:schemeClr>
                </a:solidFill>
                <a:cs typeface="+mn-ea"/>
                <a:sym typeface="+mn-lt"/>
              </a:rPr>
              <a:t>NLP</a:t>
            </a:r>
            <a:endParaRPr lang="en-US" sz="2000" b="1" dirty="0">
              <a:solidFill>
                <a:schemeClr val="tx1">
                  <a:lumMod val="65000"/>
                  <a:lumOff val="35000"/>
                </a:schemeClr>
              </a:solidFill>
              <a:cs typeface="+mn-ea"/>
              <a:sym typeface="+mn-lt"/>
            </a:endParaRPr>
          </a:p>
        </p:txBody>
      </p:sp>
      <p:cxnSp>
        <p:nvCxnSpPr>
          <p:cNvPr id="4" name="直线箭头连接符 3">
            <a:extLst>
              <a:ext uri="{FF2B5EF4-FFF2-40B4-BE49-F238E27FC236}">
                <a16:creationId xmlns:a16="http://schemas.microsoft.com/office/drawing/2014/main" id="{1DAC5788-F8DA-1C4D-9816-B8662AEB1829}"/>
              </a:ext>
            </a:extLst>
          </p:cNvPr>
          <p:cNvCxnSpPr/>
          <p:nvPr/>
        </p:nvCxnSpPr>
        <p:spPr>
          <a:xfrm>
            <a:off x="4487333" y="3251200"/>
            <a:ext cx="340360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3080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8</a:t>
            </a:fld>
            <a:endParaRPr lang="en-US" dirty="0">
              <a:latin typeface="+mn-lt"/>
              <a:cs typeface="+mn-ea"/>
              <a:sym typeface="+mn-lt"/>
            </a:endParaRPr>
          </a:p>
        </p:txBody>
      </p:sp>
      <p:sp>
        <p:nvSpPr>
          <p:cNvPr id="4" name="Rectangle 48"/>
          <p:cNvSpPr/>
          <p:nvPr/>
        </p:nvSpPr>
        <p:spPr>
          <a:xfrm>
            <a:off x="1900479" y="2486722"/>
            <a:ext cx="8391041" cy="1746055"/>
          </a:xfrm>
          <a:prstGeom prst="rect">
            <a:avLst/>
          </a:prstGeom>
        </p:spPr>
        <p:txBody>
          <a:bodyPr wrap="square">
            <a:spAutoFit/>
          </a:bodyPr>
          <a:lstStyle/>
          <a:p>
            <a:pPr>
              <a:lnSpc>
                <a:spcPct val="150000"/>
              </a:lnSpc>
            </a:pPr>
            <a:r>
              <a:rPr lang="zh-CN" altLang="en-US" b="1" dirty="0"/>
              <a:t>自然语言处理</a:t>
            </a:r>
            <a:r>
              <a:rPr lang="zh-CN" altLang="en-US" dirty="0"/>
              <a:t>（英语：</a:t>
            </a:r>
            <a:r>
              <a:rPr lang="en-US" altLang="zh-CN" b="1" dirty="0"/>
              <a:t>Natural Language Processing</a:t>
            </a:r>
            <a:r>
              <a:rPr lang="zh-CN" altLang="en-US" dirty="0"/>
              <a:t>，</a:t>
            </a:r>
            <a:r>
              <a:rPr lang="zh-CN" altLang="en-US" dirty="0">
                <a:hlinkClick r:id="rId2" tooltip="缩写"/>
              </a:rPr>
              <a:t>缩写</a:t>
            </a:r>
            <a:r>
              <a:rPr lang="zh-CN" altLang="en-US" dirty="0"/>
              <a:t>作 </a:t>
            </a:r>
            <a:r>
              <a:rPr lang="en-US" altLang="zh-CN" b="1" dirty="0"/>
              <a:t>NLP</a:t>
            </a:r>
            <a:r>
              <a:rPr lang="zh-CN" altLang="en-US" dirty="0"/>
              <a:t>）是</a:t>
            </a:r>
            <a:r>
              <a:rPr lang="zh-CN" altLang="en-US" dirty="0">
                <a:hlinkClick r:id="rId3" tooltip="人工智能"/>
              </a:rPr>
              <a:t>人工智能</a:t>
            </a:r>
            <a:r>
              <a:rPr lang="zh-CN" altLang="en-US" dirty="0"/>
              <a:t>和</a:t>
            </a:r>
            <a:r>
              <a:rPr lang="zh-CN" altLang="en-US" dirty="0">
                <a:hlinkClick r:id="rId4" tooltip="语言学"/>
              </a:rPr>
              <a:t>语言学</a:t>
            </a:r>
            <a:r>
              <a:rPr lang="zh-CN" altLang="en-US" dirty="0"/>
              <a:t>领域的分支学科。此领域探讨如何处理及运用</a:t>
            </a:r>
            <a:r>
              <a:rPr lang="zh-CN" altLang="en-US" dirty="0">
                <a:hlinkClick r:id="rId5" tooltip="自然语言"/>
              </a:rPr>
              <a:t>自然语言</a:t>
            </a:r>
            <a:r>
              <a:rPr lang="zh-CN" altLang="en-US" dirty="0"/>
              <a:t>；自然语言处理包括多方面和步骤，基本有认知、理解、生成等部分。</a:t>
            </a:r>
            <a:endParaRPr lang="en-US" altLang="zh-CN" sz="2000" b="1" dirty="0">
              <a:solidFill>
                <a:schemeClr val="accent1"/>
              </a:solidFill>
              <a:cs typeface="+mn-ea"/>
              <a:sym typeface="+mn-lt"/>
            </a:endParaRPr>
          </a:p>
          <a:p>
            <a:pPr lvl="6">
              <a:lnSpc>
                <a:spcPct val="150000"/>
              </a:lnSpc>
            </a:pPr>
            <a:r>
              <a:rPr lang="en-US" altLang="zh-CN" sz="2000" b="1" dirty="0">
                <a:solidFill>
                  <a:schemeClr val="accent1"/>
                </a:solidFill>
                <a:cs typeface="+mn-ea"/>
                <a:sym typeface="+mn-lt"/>
              </a:rPr>
              <a:t>			</a:t>
            </a:r>
            <a:r>
              <a:rPr lang="zh-CN" altLang="en-US" sz="2000" b="1" dirty="0">
                <a:solidFill>
                  <a:schemeClr val="accent1"/>
                </a:solidFill>
                <a:cs typeface="+mn-ea"/>
                <a:sym typeface="+mn-lt"/>
              </a:rPr>
              <a:t>      </a:t>
            </a:r>
            <a:r>
              <a:rPr lang="en-US" altLang="zh-CN" sz="2000" b="1" dirty="0">
                <a:solidFill>
                  <a:schemeClr val="tx1">
                    <a:lumMod val="65000"/>
                    <a:lumOff val="35000"/>
                  </a:schemeClr>
                </a:solidFill>
                <a:cs typeface="+mn-ea"/>
                <a:sym typeface="+mn-lt"/>
              </a:rPr>
              <a:t>——</a:t>
            </a:r>
            <a:r>
              <a:rPr lang="zh-CN" altLang="en-US" sz="2000" b="1" dirty="0">
                <a:solidFill>
                  <a:schemeClr val="tx1">
                    <a:lumMod val="65000"/>
                    <a:lumOff val="35000"/>
                  </a:schemeClr>
                </a:solidFill>
                <a:cs typeface="+mn-ea"/>
                <a:sym typeface="+mn-lt"/>
              </a:rPr>
              <a:t> </a:t>
            </a:r>
            <a:r>
              <a:rPr lang="en-US" altLang="zh-CN" sz="2000" b="1" dirty="0">
                <a:solidFill>
                  <a:schemeClr val="tx1">
                    <a:lumMod val="65000"/>
                    <a:lumOff val="35000"/>
                  </a:schemeClr>
                </a:solidFill>
                <a:cs typeface="+mn-ea"/>
                <a:sym typeface="+mn-lt"/>
              </a:rPr>
              <a:t>Wikipedia</a:t>
            </a:r>
            <a:endParaRPr lang="en-US" sz="2000" b="1"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1333493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占位符 20"/>
          <p:cNvSpPr>
            <a:spLocks noGrp="1"/>
          </p:cNvSpPr>
          <p:nvPr>
            <p:ph type="body" sz="quarter" idx="13"/>
          </p:nvPr>
        </p:nvSpPr>
        <p:spPr/>
        <p:txBody>
          <a:bodyPr/>
          <a:lstStyle/>
          <a:p>
            <a:pPr lvl="0" algn="just" defTabSz="457200">
              <a:lnSpc>
                <a:spcPct val="100000"/>
              </a:lnSpc>
              <a:spcBef>
                <a:spcPts val="0"/>
              </a:spcBef>
              <a:defRPr/>
            </a:pPr>
            <a:r>
              <a:rPr kumimoji="1" lang="zh-CN" altLang="en-US" dirty="0">
                <a:cs typeface="+mn-ea"/>
                <a:sym typeface="+mn-lt"/>
              </a:rPr>
              <a:t>什么是</a:t>
            </a:r>
            <a:r>
              <a:rPr kumimoji="1" lang="en-US" altLang="zh-CN" dirty="0">
                <a:cs typeface="+mn-ea"/>
                <a:sym typeface="+mn-lt"/>
              </a:rPr>
              <a:t>NLP</a:t>
            </a:r>
            <a:endParaRPr kumimoji="1" lang="zh-CN" altLang="en-US" dirty="0">
              <a:cs typeface="+mn-ea"/>
              <a:sym typeface="+mn-lt"/>
            </a:endParaRPr>
          </a:p>
        </p:txBody>
      </p:sp>
      <p:sp>
        <p:nvSpPr>
          <p:cNvPr id="2" name="Slide Number Placeholder 3"/>
          <p:cNvSpPr>
            <a:spLocks noGrp="1"/>
          </p:cNvSpPr>
          <p:nvPr>
            <p:ph type="sldNum" sz="quarter" idx="12"/>
          </p:nvPr>
        </p:nvSpPr>
        <p:spPr/>
        <p:txBody>
          <a:bodyPr/>
          <a:lstStyle/>
          <a:p>
            <a:fld id="{FCEE2C88-6C8F-484D-AF69-578F576B1F44}" type="slidenum">
              <a:rPr lang="en-US" smtClean="0">
                <a:latin typeface="+mn-lt"/>
                <a:cs typeface="+mn-ea"/>
                <a:sym typeface="+mn-lt"/>
              </a:rPr>
              <a:pPr/>
              <a:t>9</a:t>
            </a:fld>
            <a:endParaRPr lang="en-US" dirty="0">
              <a:latin typeface="+mn-lt"/>
              <a:cs typeface="+mn-ea"/>
              <a:sym typeface="+mn-lt"/>
            </a:endParaRPr>
          </a:p>
        </p:txBody>
      </p:sp>
      <p:sp>
        <p:nvSpPr>
          <p:cNvPr id="11" name="Rectangle 48">
            <a:extLst>
              <a:ext uri="{FF2B5EF4-FFF2-40B4-BE49-F238E27FC236}">
                <a16:creationId xmlns:a16="http://schemas.microsoft.com/office/drawing/2014/main" id="{42738C41-6762-0A4D-9ABA-4DBE3E682099}"/>
              </a:ext>
            </a:extLst>
          </p:cNvPr>
          <p:cNvSpPr/>
          <p:nvPr/>
        </p:nvSpPr>
        <p:spPr>
          <a:xfrm>
            <a:off x="677920" y="3667968"/>
            <a:ext cx="2345700" cy="2449453"/>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1950</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en-US" altLang="zh-CN" sz="1600" dirty="0">
                <a:solidFill>
                  <a:schemeClr val="tx1">
                    <a:lumMod val="65000"/>
                    <a:lumOff val="35000"/>
                  </a:schemeClr>
                </a:solidFill>
                <a:cs typeface="+mn-ea"/>
                <a:sym typeface="+mn-lt"/>
              </a:rPr>
              <a:t>1950 </a:t>
            </a:r>
            <a:r>
              <a:rPr lang="zh-CN" altLang="en-US" sz="1600" dirty="0">
                <a:solidFill>
                  <a:schemeClr val="tx1">
                    <a:lumMod val="65000"/>
                    <a:lumOff val="35000"/>
                  </a:schemeClr>
                </a:solidFill>
                <a:cs typeface="+mn-ea"/>
                <a:sym typeface="+mn-lt"/>
              </a:rPr>
              <a:t>年图灵提出了著名的“图灵测试”，这一般被认为是自然语言处理思想的开端。</a:t>
            </a:r>
            <a:endParaRPr lang="en-US" altLang="zh-CN" sz="2000" dirty="0">
              <a:solidFill>
                <a:schemeClr val="tx1">
                  <a:lumMod val="65000"/>
                  <a:lumOff val="35000"/>
                </a:schemeClr>
              </a:solidFill>
              <a:cs typeface="+mn-ea"/>
              <a:sym typeface="+mn-lt"/>
            </a:endParaRPr>
          </a:p>
        </p:txBody>
      </p:sp>
      <p:sp>
        <p:nvSpPr>
          <p:cNvPr id="10" name="圆角矩形 9">
            <a:extLst>
              <a:ext uri="{FF2B5EF4-FFF2-40B4-BE49-F238E27FC236}">
                <a16:creationId xmlns:a16="http://schemas.microsoft.com/office/drawing/2014/main" id="{1B005AEA-A9D5-BB45-9E9A-F503A2CA594F}"/>
              </a:ext>
            </a:extLst>
          </p:cNvPr>
          <p:cNvSpPr/>
          <p:nvPr/>
        </p:nvSpPr>
        <p:spPr>
          <a:xfrm>
            <a:off x="677920" y="2417237"/>
            <a:ext cx="1954924" cy="1250731"/>
          </a:xfrm>
          <a:prstGeom prst="roundRect">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图灵测试</a:t>
            </a:r>
          </a:p>
        </p:txBody>
      </p:sp>
      <p:sp>
        <p:nvSpPr>
          <p:cNvPr id="13" name="圆角矩形 12">
            <a:extLst>
              <a:ext uri="{FF2B5EF4-FFF2-40B4-BE49-F238E27FC236}">
                <a16:creationId xmlns:a16="http://schemas.microsoft.com/office/drawing/2014/main" id="{2645FF21-6E3A-7741-8FF1-5B7F8C9AD87D}"/>
              </a:ext>
            </a:extLst>
          </p:cNvPr>
          <p:cNvSpPr/>
          <p:nvPr/>
        </p:nvSpPr>
        <p:spPr>
          <a:xfrm>
            <a:off x="3426376" y="1875954"/>
            <a:ext cx="1954924" cy="1250731"/>
          </a:xfrm>
          <a:prstGeom prst="roundRect">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基于规则</a:t>
            </a:r>
          </a:p>
        </p:txBody>
      </p:sp>
      <p:sp>
        <p:nvSpPr>
          <p:cNvPr id="14" name="Rectangle 48">
            <a:extLst>
              <a:ext uri="{FF2B5EF4-FFF2-40B4-BE49-F238E27FC236}">
                <a16:creationId xmlns:a16="http://schemas.microsoft.com/office/drawing/2014/main" id="{5D31F3BA-502E-D343-B365-6BD897B0A997}"/>
              </a:ext>
            </a:extLst>
          </p:cNvPr>
          <p:cNvSpPr/>
          <p:nvPr/>
        </p:nvSpPr>
        <p:spPr>
          <a:xfrm>
            <a:off x="3412504" y="3126685"/>
            <a:ext cx="2582181" cy="3188117"/>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1950-1970</a:t>
            </a: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1600" dirty="0">
                <a:solidFill>
                  <a:schemeClr val="tx1">
                    <a:lumMod val="65000"/>
                    <a:lumOff val="35000"/>
                  </a:schemeClr>
                </a:solidFill>
                <a:cs typeface="+mn-ea"/>
                <a:sym typeface="+mn-lt"/>
              </a:rPr>
              <a:t>主要采用基于规则的方法，研究人员们认为自然语言处理的过程和人类学习认知一门语言的过程是类似的。这时的自然语言处理停留在理性主义思潮阶段。</a:t>
            </a:r>
            <a:endParaRPr lang="en-US" altLang="zh-CN" sz="2000" dirty="0">
              <a:solidFill>
                <a:schemeClr val="tx1">
                  <a:lumMod val="65000"/>
                  <a:lumOff val="35000"/>
                </a:schemeClr>
              </a:solidFill>
              <a:cs typeface="+mn-ea"/>
              <a:sym typeface="+mn-lt"/>
            </a:endParaRPr>
          </a:p>
        </p:txBody>
      </p:sp>
      <p:sp>
        <p:nvSpPr>
          <p:cNvPr id="15" name="圆角矩形 14">
            <a:extLst>
              <a:ext uri="{FF2B5EF4-FFF2-40B4-BE49-F238E27FC236}">
                <a16:creationId xmlns:a16="http://schemas.microsoft.com/office/drawing/2014/main" id="{683E3B2A-C25A-E54B-AB8D-B40CA4474A84}"/>
              </a:ext>
            </a:extLst>
          </p:cNvPr>
          <p:cNvSpPr/>
          <p:nvPr/>
        </p:nvSpPr>
        <p:spPr>
          <a:xfrm>
            <a:off x="6411311" y="1250588"/>
            <a:ext cx="1954924" cy="1250731"/>
          </a:xfrm>
          <a:prstGeom prst="roundRect">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基于统计</a:t>
            </a:r>
          </a:p>
        </p:txBody>
      </p:sp>
      <p:sp>
        <p:nvSpPr>
          <p:cNvPr id="16" name="Rectangle 48">
            <a:extLst>
              <a:ext uri="{FF2B5EF4-FFF2-40B4-BE49-F238E27FC236}">
                <a16:creationId xmlns:a16="http://schemas.microsoft.com/office/drawing/2014/main" id="{A6949552-B132-3D4A-9399-176E84D1F3C4}"/>
              </a:ext>
            </a:extLst>
          </p:cNvPr>
          <p:cNvSpPr/>
          <p:nvPr/>
        </p:nvSpPr>
        <p:spPr>
          <a:xfrm>
            <a:off x="6411311" y="2501319"/>
            <a:ext cx="2582181" cy="3926781"/>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1970~</a:t>
            </a:r>
            <a:r>
              <a:rPr lang="zh-CN" altLang="en-US" sz="2000" b="1" dirty="0">
                <a:solidFill>
                  <a:schemeClr val="tx1">
                    <a:lumMod val="65000"/>
                    <a:lumOff val="35000"/>
                  </a:schemeClr>
                </a:solidFill>
                <a:cs typeface="+mn-ea"/>
                <a:sym typeface="+mn-lt"/>
              </a:rPr>
              <a:t>至今</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1600" dirty="0">
                <a:solidFill>
                  <a:schemeClr val="tx1">
                    <a:lumMod val="65000"/>
                    <a:lumOff val="35000"/>
                  </a:schemeClr>
                </a:solidFill>
                <a:cs typeface="+mn-ea"/>
                <a:sym typeface="+mn-lt"/>
              </a:rPr>
              <a:t>自然语言处理思潮由理性主义向经验主义过渡，基于统计的方法逐渐代替了基于规则的方法。自然语言处理基于数学模型和统计的方法取得了实质性的突破，从实验室走向实际应用。</a:t>
            </a:r>
            <a:endParaRPr lang="en-US" altLang="zh-CN" sz="2000" dirty="0">
              <a:solidFill>
                <a:schemeClr val="tx1">
                  <a:lumMod val="65000"/>
                  <a:lumOff val="35000"/>
                </a:schemeClr>
              </a:solidFill>
              <a:cs typeface="+mn-ea"/>
              <a:sym typeface="+mn-lt"/>
            </a:endParaRPr>
          </a:p>
        </p:txBody>
      </p:sp>
      <p:sp>
        <p:nvSpPr>
          <p:cNvPr id="17" name="圆角矩形 16">
            <a:extLst>
              <a:ext uri="{FF2B5EF4-FFF2-40B4-BE49-F238E27FC236}">
                <a16:creationId xmlns:a16="http://schemas.microsoft.com/office/drawing/2014/main" id="{0FE0E2FE-BD62-D54C-AB9C-F4AA96D06573}"/>
              </a:ext>
            </a:extLst>
          </p:cNvPr>
          <p:cNvSpPr/>
          <p:nvPr/>
        </p:nvSpPr>
        <p:spPr>
          <a:xfrm>
            <a:off x="9145895" y="625223"/>
            <a:ext cx="1954924" cy="1250731"/>
          </a:xfrm>
          <a:prstGeom prst="roundRect">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深度学习</a:t>
            </a:r>
          </a:p>
        </p:txBody>
      </p:sp>
      <p:sp>
        <p:nvSpPr>
          <p:cNvPr id="18" name="Rectangle 48">
            <a:extLst>
              <a:ext uri="{FF2B5EF4-FFF2-40B4-BE49-F238E27FC236}">
                <a16:creationId xmlns:a16="http://schemas.microsoft.com/office/drawing/2014/main" id="{17478BBA-4B0E-1B4C-81F7-74457825292C}"/>
              </a:ext>
            </a:extLst>
          </p:cNvPr>
          <p:cNvSpPr/>
          <p:nvPr/>
        </p:nvSpPr>
        <p:spPr>
          <a:xfrm>
            <a:off x="9145895" y="1875953"/>
            <a:ext cx="2582181" cy="3557449"/>
          </a:xfrm>
          <a:prstGeom prst="rect">
            <a:avLst/>
          </a:prstGeom>
        </p:spPr>
        <p:txBody>
          <a:bodyPr wrap="square">
            <a:spAutoFit/>
          </a:bodyPr>
          <a:lstStyle/>
          <a:p>
            <a:pPr>
              <a:lnSpc>
                <a:spcPct val="150000"/>
              </a:lnSpc>
            </a:pPr>
            <a:r>
              <a:rPr lang="en-US" altLang="zh-CN" sz="2000" b="1" dirty="0">
                <a:solidFill>
                  <a:schemeClr val="tx1">
                    <a:lumMod val="65000"/>
                    <a:lumOff val="35000"/>
                  </a:schemeClr>
                </a:solidFill>
                <a:cs typeface="+mn-ea"/>
                <a:sym typeface="+mn-lt"/>
              </a:rPr>
              <a:t>2010~</a:t>
            </a:r>
            <a:r>
              <a:rPr lang="zh-CN" altLang="en-US" sz="2000" b="1" dirty="0">
                <a:solidFill>
                  <a:schemeClr val="tx1">
                    <a:lumMod val="65000"/>
                    <a:lumOff val="35000"/>
                  </a:schemeClr>
                </a:solidFill>
                <a:cs typeface="+mn-ea"/>
                <a:sym typeface="+mn-lt"/>
              </a:rPr>
              <a:t>至今</a:t>
            </a:r>
            <a:endParaRPr lang="en-US" altLang="zh-CN" sz="2000" b="1" dirty="0">
              <a:solidFill>
                <a:schemeClr val="tx1">
                  <a:lumMod val="65000"/>
                  <a:lumOff val="35000"/>
                </a:schemeClr>
              </a:solidFill>
              <a:cs typeface="+mn-ea"/>
              <a:sym typeface="+mn-lt"/>
            </a:endParaRPr>
          </a:p>
          <a:p>
            <a:pPr>
              <a:lnSpc>
                <a:spcPct val="150000"/>
              </a:lnSpc>
            </a:pPr>
            <a:endParaRPr lang="en-US" altLang="zh-CN" sz="2000" b="1" dirty="0">
              <a:solidFill>
                <a:schemeClr val="tx1">
                  <a:lumMod val="65000"/>
                  <a:lumOff val="35000"/>
                </a:schemeClr>
              </a:solidFill>
              <a:cs typeface="+mn-ea"/>
              <a:sym typeface="+mn-lt"/>
            </a:endParaRPr>
          </a:p>
          <a:p>
            <a:pPr>
              <a:lnSpc>
                <a:spcPct val="150000"/>
              </a:lnSpc>
            </a:pPr>
            <a:r>
              <a:rPr lang="zh-CN" altLang="en-US" sz="1600" dirty="0">
                <a:solidFill>
                  <a:schemeClr val="tx1">
                    <a:lumMod val="65000"/>
                    <a:lumOff val="35000"/>
                  </a:schemeClr>
                </a:solidFill>
                <a:cs typeface="+mn-ea"/>
                <a:sym typeface="+mn-lt"/>
              </a:rPr>
              <a:t>从</a:t>
            </a:r>
            <a:r>
              <a:rPr lang="en-US" altLang="zh-CN" sz="1600" dirty="0">
                <a:solidFill>
                  <a:schemeClr val="tx1">
                    <a:lumMod val="65000"/>
                    <a:lumOff val="35000"/>
                  </a:schemeClr>
                </a:solidFill>
                <a:cs typeface="+mn-ea"/>
                <a:sym typeface="+mn-lt"/>
              </a:rPr>
              <a:t>2008</a:t>
            </a:r>
            <a:r>
              <a:rPr lang="zh-CN" altLang="en-US" sz="1600" dirty="0">
                <a:solidFill>
                  <a:schemeClr val="tx1">
                    <a:lumMod val="65000"/>
                    <a:lumOff val="35000"/>
                  </a:schemeClr>
                </a:solidFill>
                <a:cs typeface="+mn-ea"/>
                <a:sym typeface="+mn-lt"/>
              </a:rPr>
              <a:t>年到现在，在图像识别和语音识别领域的成果激励下，人们也逐渐开始引入深度学习来做自然语言处理研究，在机器翻译、问答系统、阅读理解等领域取得了一定成功。</a:t>
            </a:r>
            <a:endParaRPr lang="en-US" altLang="zh-CN" sz="2000" dirty="0">
              <a:solidFill>
                <a:schemeClr val="tx1">
                  <a:lumMod val="65000"/>
                  <a:lumOff val="35000"/>
                </a:schemeClr>
              </a:solidFill>
              <a:cs typeface="+mn-ea"/>
              <a:sym typeface="+mn-lt"/>
            </a:endParaRPr>
          </a:p>
        </p:txBody>
      </p:sp>
    </p:spTree>
    <p:extLst>
      <p:ext uri="{BB962C8B-B14F-4D97-AF65-F5344CB8AC3E}">
        <p14:creationId xmlns:p14="http://schemas.microsoft.com/office/powerpoint/2010/main" val="2182651449"/>
      </p:ext>
    </p:extLst>
  </p:cSld>
  <p:clrMapOvr>
    <a:masterClrMapping/>
  </p:clrMapOvr>
</p:sld>
</file>

<file path=ppt/theme/theme1.xml><?xml version="1.0" encoding="utf-8"?>
<a:theme xmlns:a="http://schemas.openxmlformats.org/drawingml/2006/main" name="Office Theme">
  <a:themeElements>
    <a:clrScheme name="红色">
      <a:dk1>
        <a:sysClr val="windowText" lastClr="000000"/>
      </a:dk1>
      <a:lt1>
        <a:sysClr val="window" lastClr="FFFFFF"/>
      </a:lt1>
      <a:dk2>
        <a:srgbClr val="44546A"/>
      </a:dk2>
      <a:lt2>
        <a:srgbClr val="E7E6E6"/>
      </a:lt2>
      <a:accent1>
        <a:srgbClr val="F23B48"/>
      </a:accent1>
      <a:accent2>
        <a:srgbClr val="3F3F3F"/>
      </a:accent2>
      <a:accent3>
        <a:srgbClr val="A5A5A5"/>
      </a:accent3>
      <a:accent4>
        <a:srgbClr val="FFC000"/>
      </a:accent4>
      <a:accent5>
        <a:srgbClr val="4472C4"/>
      </a:accent5>
      <a:accent6>
        <a:srgbClr val="70AD47"/>
      </a:accent6>
      <a:hlink>
        <a:srgbClr val="0563C1"/>
      </a:hlink>
      <a:folHlink>
        <a:srgbClr val="954F72"/>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23B48"/>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1_Office Theme">
  <a:themeElements>
    <a:clrScheme name="红色">
      <a:dk1>
        <a:sysClr val="windowText" lastClr="000000"/>
      </a:dk1>
      <a:lt1>
        <a:sysClr val="window" lastClr="FFFFFF"/>
      </a:lt1>
      <a:dk2>
        <a:srgbClr val="44546A"/>
      </a:dk2>
      <a:lt2>
        <a:srgbClr val="E7E6E6"/>
      </a:lt2>
      <a:accent1>
        <a:srgbClr val="F23B48"/>
      </a:accent1>
      <a:accent2>
        <a:srgbClr val="3F3F3F"/>
      </a:accent2>
      <a:accent3>
        <a:srgbClr val="F23B48"/>
      </a:accent3>
      <a:accent4>
        <a:srgbClr val="3F3F3F"/>
      </a:accent4>
      <a:accent5>
        <a:srgbClr val="F23B48"/>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主题1</Template>
  <TotalTime>3075</TotalTime>
  <Words>2896</Words>
  <Application>Microsoft Macintosh PowerPoint</Application>
  <PresentationFormat>宽屏</PresentationFormat>
  <Paragraphs>366</Paragraphs>
  <Slides>47</Slides>
  <Notes>1</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47</vt:i4>
      </vt:variant>
    </vt:vector>
  </HeadingPairs>
  <TitlesOfParts>
    <vt:vector size="56" baseType="lpstr">
      <vt:lpstr>Lato</vt:lpstr>
      <vt:lpstr>Raleway</vt:lpstr>
      <vt:lpstr>Yuanti SC Bold</vt:lpstr>
      <vt:lpstr>微软雅黑</vt:lpstr>
      <vt:lpstr>Arial</vt:lpstr>
      <vt:lpstr>Calibri</vt:lpstr>
      <vt:lpstr>Cambria Math</vt:lpstr>
      <vt:lpstr>Office Theme</vt:lpstr>
      <vt:lpstr>11_Office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Microsoft Office User</cp:lastModifiedBy>
  <cp:revision>319</cp:revision>
  <dcterms:created xsi:type="dcterms:W3CDTF">2017-02-13T15:17:59Z</dcterms:created>
  <dcterms:modified xsi:type="dcterms:W3CDTF">2020-05-15T07:01:27Z</dcterms:modified>
</cp:coreProperties>
</file>

<file path=docProps/thumbnail.jpeg>
</file>